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5" r:id="rId4"/>
    <p:sldId id="267" r:id="rId5"/>
    <p:sldId id="263" r:id="rId6"/>
    <p:sldId id="266" r:id="rId7"/>
    <p:sldId id="264" r:id="rId8"/>
    <p:sldId id="268" r:id="rId9"/>
    <p:sldId id="260" r:id="rId10"/>
    <p:sldId id="259" r:id="rId11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5"/>
    <p:restoredTop sz="94670"/>
  </p:normalViewPr>
  <p:slideViewPr>
    <p:cSldViewPr>
      <p:cViewPr varScale="1">
        <p:scale>
          <a:sx n="149" d="100"/>
          <a:sy n="149" d="100"/>
        </p:scale>
        <p:origin x="984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64001" y="12"/>
            <a:ext cx="7128509" cy="7560309"/>
          </a:xfrm>
          <a:custGeom>
            <a:avLst/>
            <a:gdLst/>
            <a:ahLst/>
            <a:cxnLst/>
            <a:rect l="l" t="t" r="r" b="b"/>
            <a:pathLst>
              <a:path w="7128509" h="7560309">
                <a:moveTo>
                  <a:pt x="7128002" y="0"/>
                </a:moveTo>
                <a:lnTo>
                  <a:pt x="0" y="0"/>
                </a:lnTo>
                <a:lnTo>
                  <a:pt x="0" y="7559992"/>
                </a:lnTo>
                <a:lnTo>
                  <a:pt x="7128002" y="7559992"/>
                </a:lnTo>
                <a:lnTo>
                  <a:pt x="7128002" y="0"/>
                </a:lnTo>
                <a:close/>
              </a:path>
            </a:pathLst>
          </a:custGeom>
          <a:solidFill>
            <a:srgbClr val="0000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101086" y="2541"/>
            <a:ext cx="759231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" y="2541"/>
            <a:ext cx="3101085" cy="7560309"/>
          </a:xfrm>
          <a:custGeom>
            <a:avLst/>
            <a:gdLst/>
            <a:ahLst/>
            <a:cxnLst/>
            <a:rect l="l" t="t" r="r" b="b"/>
            <a:pathLst>
              <a:path w="7128509" h="7560309">
                <a:moveTo>
                  <a:pt x="7128002" y="0"/>
                </a:moveTo>
                <a:lnTo>
                  <a:pt x="0" y="0"/>
                </a:lnTo>
                <a:lnTo>
                  <a:pt x="0" y="7559992"/>
                </a:lnTo>
                <a:lnTo>
                  <a:pt x="7128002" y="7559992"/>
                </a:lnTo>
                <a:lnTo>
                  <a:pt x="7128002" y="0"/>
                </a:lnTo>
                <a:close/>
              </a:path>
            </a:pathLst>
          </a:custGeom>
          <a:solidFill>
            <a:srgbClr val="0000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35756" y="301141"/>
            <a:ext cx="6522974" cy="1148593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35756" y="1739455"/>
            <a:ext cx="6522974" cy="499148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648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1" y="12"/>
            <a:ext cx="10692510" cy="7560309"/>
          </a:xfrm>
          <a:custGeom>
            <a:avLst/>
            <a:gdLst/>
            <a:ahLst/>
            <a:cxnLst/>
            <a:rect l="l" t="t" r="r" b="b"/>
            <a:pathLst>
              <a:path w="7128509" h="7560309">
                <a:moveTo>
                  <a:pt x="7128002" y="0"/>
                </a:moveTo>
                <a:lnTo>
                  <a:pt x="0" y="0"/>
                </a:lnTo>
                <a:lnTo>
                  <a:pt x="0" y="7559992"/>
                </a:lnTo>
                <a:lnTo>
                  <a:pt x="7128002" y="7559992"/>
                </a:lnTo>
                <a:lnTo>
                  <a:pt x="7128002" y="0"/>
                </a:lnTo>
                <a:close/>
              </a:path>
            </a:pathLst>
          </a:custGeom>
          <a:solidFill>
            <a:srgbClr val="0000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043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64001" y="12"/>
            <a:ext cx="6768465" cy="3277235"/>
          </a:xfrm>
          <a:custGeom>
            <a:avLst/>
            <a:gdLst/>
            <a:ahLst/>
            <a:cxnLst/>
            <a:rect l="l" t="t" r="r" b="b"/>
            <a:pathLst>
              <a:path w="6768465" h="3277235">
                <a:moveTo>
                  <a:pt x="6767995" y="0"/>
                </a:moveTo>
                <a:lnTo>
                  <a:pt x="0" y="0"/>
                </a:lnTo>
                <a:lnTo>
                  <a:pt x="0" y="3277158"/>
                </a:lnTo>
                <a:lnTo>
                  <a:pt x="6767995" y="3277158"/>
                </a:lnTo>
                <a:lnTo>
                  <a:pt x="6767995" y="0"/>
                </a:lnTo>
                <a:close/>
              </a:path>
            </a:pathLst>
          </a:custGeom>
          <a:solidFill>
            <a:srgbClr val="0000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470512"/>
            <a:ext cx="3561473" cy="208949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30529" y="12"/>
            <a:ext cx="3561473" cy="2894507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7309269" y="2336799"/>
            <a:ext cx="458470" cy="687070"/>
          </a:xfrm>
          <a:custGeom>
            <a:avLst/>
            <a:gdLst/>
            <a:ahLst/>
            <a:cxnLst/>
            <a:rect l="l" t="t" r="r" b="b"/>
            <a:pathLst>
              <a:path w="458470" h="687069">
                <a:moveTo>
                  <a:pt x="228993" y="457987"/>
                </a:moveTo>
                <a:lnTo>
                  <a:pt x="0" y="457987"/>
                </a:lnTo>
                <a:lnTo>
                  <a:pt x="228993" y="686981"/>
                </a:lnTo>
                <a:lnTo>
                  <a:pt x="228993" y="457987"/>
                </a:lnTo>
                <a:close/>
              </a:path>
              <a:path w="458470" h="687069">
                <a:moveTo>
                  <a:pt x="228993" y="228993"/>
                </a:moveTo>
                <a:lnTo>
                  <a:pt x="0" y="228993"/>
                </a:lnTo>
                <a:lnTo>
                  <a:pt x="228993" y="457987"/>
                </a:lnTo>
                <a:lnTo>
                  <a:pt x="228993" y="228993"/>
                </a:lnTo>
                <a:close/>
              </a:path>
              <a:path w="458470" h="687069">
                <a:moveTo>
                  <a:pt x="228993" y="0"/>
                </a:moveTo>
                <a:lnTo>
                  <a:pt x="0" y="0"/>
                </a:lnTo>
                <a:lnTo>
                  <a:pt x="228993" y="228993"/>
                </a:lnTo>
                <a:lnTo>
                  <a:pt x="228993" y="0"/>
                </a:lnTo>
                <a:close/>
              </a:path>
              <a:path w="458470" h="687069">
                <a:moveTo>
                  <a:pt x="457987" y="457987"/>
                </a:moveTo>
                <a:lnTo>
                  <a:pt x="228993" y="457987"/>
                </a:lnTo>
                <a:lnTo>
                  <a:pt x="457987" y="686981"/>
                </a:lnTo>
                <a:lnTo>
                  <a:pt x="457987" y="457987"/>
                </a:lnTo>
                <a:close/>
              </a:path>
              <a:path w="458470" h="687069">
                <a:moveTo>
                  <a:pt x="457987" y="228993"/>
                </a:moveTo>
                <a:lnTo>
                  <a:pt x="228993" y="228993"/>
                </a:lnTo>
                <a:lnTo>
                  <a:pt x="457987" y="457987"/>
                </a:lnTo>
                <a:lnTo>
                  <a:pt x="457987" y="228993"/>
                </a:lnTo>
                <a:close/>
              </a:path>
              <a:path w="458470" h="687069">
                <a:moveTo>
                  <a:pt x="457987" y="0"/>
                </a:moveTo>
                <a:lnTo>
                  <a:pt x="228993" y="0"/>
                </a:lnTo>
                <a:lnTo>
                  <a:pt x="457987" y="228993"/>
                </a:lnTo>
                <a:lnTo>
                  <a:pt x="45798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590" y="285509"/>
            <a:ext cx="2295525" cy="11485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66" r:id="rId4"/>
    <p:sldLayoutId id="2147483663" r:id="rId5"/>
    <p:sldLayoutId id="2147483664" r:id="rId6"/>
    <p:sldLayoutId id="2147483665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jp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69" y="5960434"/>
            <a:ext cx="14986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Junta-se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ao</a:t>
            </a:r>
            <a:r>
              <a:rPr sz="900" b="1" spc="40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64F58F"/>
                </a:solidFill>
                <a:latin typeface="Arial"/>
                <a:cs typeface="Arial"/>
              </a:rPr>
              <a:t>nosso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5028" y="6314566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300" y="6238300"/>
            <a:ext cx="1079999" cy="107999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21042" y="2031631"/>
            <a:ext cx="3870960" cy="5528373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614364" y="27146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420073" y="348309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13100" y="2606992"/>
            <a:ext cx="2658745" cy="2118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440"/>
              </a:spcBef>
            </a:pP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Licenciatura </a:t>
            </a:r>
            <a:r>
              <a:rPr sz="2900" b="1" dirty="0">
                <a:solidFill>
                  <a:srgbClr val="EFEEE8"/>
                </a:solidFill>
                <a:latin typeface="Arial"/>
                <a:cs typeface="Arial"/>
              </a:rPr>
              <a:t>em</a:t>
            </a:r>
            <a:r>
              <a:rPr sz="2900" b="1" spc="-1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Engenharia </a:t>
            </a:r>
            <a:r>
              <a:rPr sz="2900" b="1" spc="100" dirty="0">
                <a:solidFill>
                  <a:srgbClr val="EFEEE8"/>
                </a:solidFill>
                <a:latin typeface="Arial"/>
                <a:cs typeface="Arial"/>
              </a:rPr>
              <a:t>Geral</a:t>
            </a:r>
            <a:r>
              <a:rPr sz="2900" b="1" spc="-10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20" dirty="0">
                <a:solidFill>
                  <a:srgbClr val="EFEEE8"/>
                </a:solidFill>
                <a:latin typeface="Arial"/>
                <a:cs typeface="Arial"/>
              </a:rPr>
              <a:t>@</a:t>
            </a:r>
            <a:r>
              <a:rPr sz="2900" b="1" spc="-20" dirty="0">
                <a:solidFill>
                  <a:srgbClr val="009FE3"/>
                </a:solidFill>
                <a:latin typeface="Arial"/>
                <a:cs typeface="Arial"/>
              </a:rPr>
              <a:t>IST</a:t>
            </a:r>
            <a:endParaRPr sz="2900" dirty="0">
              <a:latin typeface="Arial"/>
              <a:cs typeface="Arial"/>
            </a:endParaRPr>
          </a:p>
          <a:p>
            <a:pPr marL="43180" marR="97790">
              <a:lnSpc>
                <a:spcPct val="102600"/>
              </a:lnSpc>
              <a:spcBef>
                <a:spcPts val="1739"/>
              </a:spcBef>
            </a:pPr>
            <a:r>
              <a:rPr sz="1300" b="1" spc="-50" dirty="0">
                <a:solidFill>
                  <a:srgbClr val="EFEEE8"/>
                </a:solidFill>
                <a:latin typeface="Arial"/>
                <a:cs typeface="Arial"/>
              </a:rPr>
              <a:t>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40" dirty="0">
                <a:solidFill>
                  <a:srgbClr val="EFEEE8"/>
                </a:solidFill>
                <a:latin typeface="Arial"/>
                <a:cs typeface="Arial"/>
              </a:rPr>
              <a:t>curriculum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flexível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25" dirty="0">
                <a:solidFill>
                  <a:srgbClr val="EFEEE8"/>
                </a:solidFill>
                <a:latin typeface="Arial"/>
                <a:cs typeface="Arial"/>
              </a:rPr>
              <a:t>de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Engenharia</a:t>
            </a:r>
            <a:r>
              <a:rPr sz="1300" b="1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60" dirty="0">
                <a:solidFill>
                  <a:srgbClr val="EFEEE8"/>
                </a:solidFill>
                <a:latin typeface="Arial"/>
                <a:cs typeface="Arial"/>
              </a:rPr>
              <a:t>para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criar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85" dirty="0">
                <a:solidFill>
                  <a:srgbClr val="EFEEE8"/>
                </a:solidFill>
                <a:latin typeface="Arial"/>
                <a:cs typeface="Arial"/>
              </a:rPr>
              <a:t>os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líderes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inovadores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 de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amanhã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40" name="Picture 39" descr="A black and white logo&#10;&#10;AI-generated content may be incorrect.">
            <a:extLst>
              <a:ext uri="{FF2B5EF4-FFF2-40B4-BE49-F238E27FC236}">
                <a16:creationId xmlns:a16="http://schemas.microsoft.com/office/drawing/2014/main" id="{E0B9B8EC-AFCD-3AE6-6DB5-BADDC4E23D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E314D-84B4-5E74-DEAD-8FD69EBFD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7FFD8607-7BBD-5E37-FE89-CBC32C1925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4590" y="285509"/>
            <a:ext cx="166814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Objectivos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3931643-42C3-CB5E-EE9C-071BD88F5DCB}"/>
              </a:ext>
            </a:extLst>
          </p:cNvPr>
          <p:cNvSpPr txBox="1"/>
          <p:nvPr/>
        </p:nvSpPr>
        <p:spPr>
          <a:xfrm>
            <a:off x="347303" y="767639"/>
            <a:ext cx="2842260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000" spc="-125" dirty="0">
                <a:latin typeface="Arial"/>
                <a:cs typeface="Arial"/>
              </a:rPr>
              <a:t>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programa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105" dirty="0">
                <a:latin typeface="Arial"/>
                <a:cs typeface="Arial"/>
              </a:rPr>
              <a:t>GENI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no</a:t>
            </a:r>
            <a:r>
              <a:rPr sz="1000" spc="-65" dirty="0">
                <a:latin typeface="Arial"/>
                <a:cs typeface="Arial"/>
              </a:rPr>
              <a:t> Técnico </a:t>
            </a:r>
            <a:r>
              <a:rPr sz="1000" spc="-10" dirty="0">
                <a:latin typeface="Arial"/>
                <a:cs typeface="Arial"/>
              </a:rPr>
              <a:t>foi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concebido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para </a:t>
            </a:r>
            <a:r>
              <a:rPr sz="1000" spc="-30" dirty="0">
                <a:latin typeface="Arial"/>
                <a:cs typeface="Arial"/>
              </a:rPr>
              <a:t>equipar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os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futuros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engenheiros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com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uma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65" dirty="0">
                <a:latin typeface="Arial"/>
                <a:cs typeface="Arial"/>
              </a:rPr>
              <a:t>base </a:t>
            </a:r>
            <a:r>
              <a:rPr sz="1000" spc="-10" dirty="0">
                <a:latin typeface="Arial"/>
                <a:cs typeface="Arial"/>
              </a:rPr>
              <a:t>sólida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as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exigências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em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evolução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da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sociedade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global.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O </a:t>
            </a:r>
            <a:r>
              <a:rPr sz="1000" spc="-40" dirty="0">
                <a:latin typeface="Arial"/>
                <a:cs typeface="Arial"/>
              </a:rPr>
              <a:t>programa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promove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resolução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problemas, </a:t>
            </a:r>
            <a:r>
              <a:rPr sz="1000" spc="-40" dirty="0">
                <a:latin typeface="Arial"/>
                <a:cs typeface="Arial"/>
              </a:rPr>
              <a:t>pensamento </a:t>
            </a:r>
            <a:r>
              <a:rPr sz="1000" spc="-30" dirty="0">
                <a:latin typeface="Arial"/>
                <a:cs typeface="Arial"/>
              </a:rPr>
              <a:t>crítico,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criatividade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consciência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ética, </a:t>
            </a:r>
            <a:r>
              <a:rPr sz="1000" spc="-30" dirty="0">
                <a:latin typeface="Arial"/>
                <a:cs typeface="Arial"/>
              </a:rPr>
              <a:t>combinando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formação rigorosa </a:t>
            </a:r>
            <a:r>
              <a:rPr sz="1000" spc="-60" dirty="0">
                <a:latin typeface="Arial"/>
                <a:cs typeface="Arial"/>
              </a:rPr>
              <a:t>nas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ciências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básicas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e </a:t>
            </a:r>
            <a:r>
              <a:rPr sz="1000" spc="-35" dirty="0">
                <a:latin typeface="Arial"/>
                <a:cs typeface="Arial"/>
              </a:rPr>
              <a:t>disciplinas </a:t>
            </a:r>
            <a:r>
              <a:rPr sz="1000" spc="-30" dirty="0">
                <a:latin typeface="Arial"/>
                <a:cs typeface="Arial"/>
              </a:rPr>
              <a:t>fundamentais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com </a:t>
            </a:r>
            <a:r>
              <a:rPr sz="1000" spc="-40" dirty="0">
                <a:latin typeface="Arial"/>
                <a:cs typeface="Arial"/>
              </a:rPr>
              <a:t>pensamento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computacional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moderno.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14" dirty="0">
                <a:latin typeface="Arial"/>
                <a:cs typeface="Arial"/>
              </a:rPr>
              <a:t>Os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estudantes </a:t>
            </a:r>
            <a:r>
              <a:rPr sz="1000" spc="-30" dirty="0">
                <a:latin typeface="Arial"/>
                <a:cs typeface="Arial"/>
              </a:rPr>
              <a:t>também </a:t>
            </a:r>
            <a:r>
              <a:rPr sz="1000" spc="-45" dirty="0">
                <a:latin typeface="Arial"/>
                <a:cs typeface="Arial"/>
              </a:rPr>
              <a:t>desenvolvem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competências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essenciais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em </a:t>
            </a:r>
            <a:r>
              <a:rPr sz="1000" spc="-45" dirty="0">
                <a:latin typeface="Arial"/>
                <a:cs typeface="Arial"/>
              </a:rPr>
              <a:t>comunicação, </a:t>
            </a:r>
            <a:r>
              <a:rPr sz="1000" spc="-50" dirty="0">
                <a:latin typeface="Arial"/>
                <a:cs typeface="Arial"/>
              </a:rPr>
              <a:t>compreensão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cultural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aprendizagem </a:t>
            </a:r>
            <a:r>
              <a:rPr sz="1000" spc="-40" dirty="0">
                <a:latin typeface="Arial"/>
                <a:cs typeface="Arial"/>
              </a:rPr>
              <a:t>ao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longo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da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vida,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garantindo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que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estão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preparados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os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desafios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um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mundo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interligado.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74C3242-D0F8-EC7E-507B-B0ECC10879A1}"/>
              </a:ext>
            </a:extLst>
          </p:cNvPr>
          <p:cNvSpPr txBox="1"/>
          <p:nvPr/>
        </p:nvSpPr>
        <p:spPr>
          <a:xfrm>
            <a:off x="347303" y="2913938"/>
            <a:ext cx="2854960" cy="1346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000" spc="-80" dirty="0">
                <a:latin typeface="Arial"/>
                <a:cs typeface="Arial"/>
              </a:rPr>
              <a:t>Ao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contrário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das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licenciaturas</a:t>
            </a:r>
            <a:r>
              <a:rPr sz="1000" spc="-30" dirty="0">
                <a:latin typeface="Arial"/>
                <a:cs typeface="Arial"/>
              </a:rPr>
              <a:t> tradicionais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em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que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se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focam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na</a:t>
            </a:r>
            <a:r>
              <a:rPr sz="1000" spc="-50" dirty="0">
                <a:latin typeface="Arial"/>
                <a:cs typeface="Arial"/>
              </a:rPr>
              <a:t> especialização </a:t>
            </a:r>
            <a:r>
              <a:rPr sz="1000" spc="-55" dirty="0">
                <a:latin typeface="Arial"/>
                <a:cs typeface="Arial"/>
              </a:rPr>
              <a:t>precoce,</a:t>
            </a:r>
            <a:r>
              <a:rPr sz="1000" spc="-50" dirty="0">
                <a:latin typeface="Arial"/>
                <a:cs typeface="Arial"/>
              </a:rPr>
              <a:t> o </a:t>
            </a:r>
            <a:r>
              <a:rPr sz="1000" spc="-105" dirty="0">
                <a:latin typeface="Arial"/>
                <a:cs typeface="Arial"/>
              </a:rPr>
              <a:t>GENI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oferece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uma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perspetiva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mais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ampla,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permitindo </a:t>
            </a:r>
            <a:r>
              <a:rPr sz="1000" spc="-60" dirty="0">
                <a:latin typeface="Arial"/>
                <a:cs typeface="Arial"/>
              </a:rPr>
              <a:t>aos </a:t>
            </a:r>
            <a:r>
              <a:rPr sz="1000" spc="-40" dirty="0">
                <a:latin typeface="Arial"/>
                <a:cs typeface="Arial"/>
              </a:rPr>
              <a:t>estudantes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explorar</a:t>
            </a:r>
            <a:r>
              <a:rPr sz="1000" spc="-60" dirty="0">
                <a:latin typeface="Arial"/>
                <a:cs typeface="Arial"/>
              </a:rPr>
              <a:t> os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fundamentos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da</a:t>
            </a:r>
            <a:r>
              <a:rPr sz="1000" spc="50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antes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0" dirty="0">
                <a:latin typeface="Arial"/>
                <a:cs typeface="Arial"/>
              </a:rPr>
              <a:t> escolherem </a:t>
            </a:r>
            <a:r>
              <a:rPr sz="1000" spc="-25" dirty="0">
                <a:latin typeface="Arial"/>
                <a:cs typeface="Arial"/>
              </a:rPr>
              <a:t>um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caminho </a:t>
            </a:r>
            <a:r>
              <a:rPr sz="1000" spc="-50" dirty="0">
                <a:latin typeface="Arial"/>
                <a:cs typeface="Arial"/>
              </a:rPr>
              <a:t>específico.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Esta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flexibilidade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permite-</a:t>
            </a:r>
            <a:r>
              <a:rPr sz="1000" spc="-45" dirty="0">
                <a:latin typeface="Arial"/>
                <a:cs typeface="Arial"/>
              </a:rPr>
              <a:t>lhes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moldar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a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sua </a:t>
            </a:r>
            <a:r>
              <a:rPr sz="1000" spc="-50" dirty="0">
                <a:latin typeface="Arial"/>
                <a:cs typeface="Arial"/>
              </a:rPr>
              <a:t>educação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acordo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com</a:t>
            </a:r>
            <a:r>
              <a:rPr sz="1000" spc="-60" dirty="0">
                <a:latin typeface="Arial"/>
                <a:cs typeface="Arial"/>
              </a:rPr>
              <a:t> os </a:t>
            </a:r>
            <a:r>
              <a:rPr sz="1000" spc="-75" dirty="0">
                <a:latin typeface="Arial"/>
                <a:cs typeface="Arial"/>
              </a:rPr>
              <a:t>seus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interesses,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enquanto </a:t>
            </a:r>
            <a:r>
              <a:rPr sz="1000" spc="-40" dirty="0">
                <a:latin typeface="Arial"/>
                <a:cs typeface="Arial"/>
              </a:rPr>
              <a:t>constroem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uma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65" dirty="0">
                <a:latin typeface="Arial"/>
                <a:cs typeface="Arial"/>
              </a:rPr>
              <a:t>base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técnica</a:t>
            </a:r>
            <a:r>
              <a:rPr sz="1000" spc="-55" dirty="0">
                <a:latin typeface="Arial"/>
                <a:cs typeface="Arial"/>
              </a:rPr>
              <a:t> e </a:t>
            </a:r>
            <a:r>
              <a:rPr sz="1000" spc="-30" dirty="0">
                <a:latin typeface="Arial"/>
                <a:cs typeface="Arial"/>
              </a:rPr>
              <a:t>profissional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sólida.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5E5BA14-3225-D4B6-0635-B8879BB13834}"/>
              </a:ext>
            </a:extLst>
          </p:cNvPr>
          <p:cNvSpPr txBox="1"/>
          <p:nvPr/>
        </p:nvSpPr>
        <p:spPr>
          <a:xfrm>
            <a:off x="347303" y="4399838"/>
            <a:ext cx="2800350" cy="85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000" spc="-114" dirty="0">
                <a:latin typeface="Arial"/>
                <a:cs typeface="Arial"/>
              </a:rPr>
              <a:t>Os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licenciados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do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programa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5" dirty="0">
                <a:latin typeface="Arial"/>
                <a:cs typeface="Arial"/>
              </a:rPr>
              <a:t>GENI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estarão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bem </a:t>
            </a:r>
            <a:r>
              <a:rPr sz="1000" spc="-45" dirty="0">
                <a:latin typeface="Arial"/>
                <a:cs typeface="Arial"/>
              </a:rPr>
              <a:t>preparados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para </a:t>
            </a:r>
            <a:r>
              <a:rPr sz="1000" spc="-25" dirty="0">
                <a:latin typeface="Arial"/>
                <a:cs typeface="Arial"/>
              </a:rPr>
              <a:t>entrar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na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profissão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ou </a:t>
            </a:r>
            <a:r>
              <a:rPr sz="1000" spc="-45" dirty="0">
                <a:latin typeface="Arial"/>
                <a:cs typeface="Arial"/>
              </a:rPr>
              <a:t>prosseguir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estudos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adicionais </a:t>
            </a:r>
            <a:r>
              <a:rPr sz="1000" spc="-45" dirty="0">
                <a:latin typeface="Arial"/>
                <a:cs typeface="Arial"/>
              </a:rPr>
              <a:t>em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engenharia,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ciência </a:t>
            </a:r>
            <a:r>
              <a:rPr sz="1000" spc="-25" dirty="0">
                <a:latin typeface="Arial"/>
                <a:cs typeface="Arial"/>
              </a:rPr>
              <a:t>ou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gestão,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incluindo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vasta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gama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programas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de </a:t>
            </a:r>
            <a:r>
              <a:rPr sz="1000" spc="-40" dirty="0">
                <a:latin typeface="Arial"/>
                <a:cs typeface="Arial"/>
              </a:rPr>
              <a:t>mestrado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disponíveis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no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Técnico.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30B91772-EC86-5A16-EC47-B5B5200159CA}"/>
              </a:ext>
            </a:extLst>
          </p:cNvPr>
          <p:cNvSpPr txBox="1"/>
          <p:nvPr/>
        </p:nvSpPr>
        <p:spPr>
          <a:xfrm>
            <a:off x="3911227" y="285509"/>
            <a:ext cx="2715895" cy="149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10" dirty="0">
                <a:solidFill>
                  <a:srgbClr val="EFEEE8"/>
                </a:solidFill>
                <a:latin typeface="Arial"/>
                <a:cs typeface="Arial"/>
              </a:rPr>
              <a:t>Curriculum</a:t>
            </a:r>
            <a:endParaRPr sz="2500">
              <a:latin typeface="Arial"/>
              <a:cs typeface="Arial"/>
            </a:endParaRPr>
          </a:p>
          <a:p>
            <a:pPr marL="26034" marR="5080">
              <a:lnSpc>
                <a:spcPct val="108300"/>
              </a:lnSpc>
              <a:spcBef>
                <a:spcPts val="795"/>
              </a:spcBef>
            </a:pPr>
            <a:r>
              <a:rPr sz="1000" spc="-125" dirty="0">
                <a:solidFill>
                  <a:srgbClr val="EFEEE8"/>
                </a:solidFill>
                <a:latin typeface="Arial"/>
                <a:cs typeface="Arial"/>
              </a:rPr>
              <a:t>O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currículo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foi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concebido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para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funcionar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como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uma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experiência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 de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aprendizagem,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com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atividades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centradas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EFEEE8"/>
                </a:solidFill>
                <a:latin typeface="Arial"/>
                <a:cs typeface="Arial"/>
              </a:rPr>
              <a:t>no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estudante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que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estimulam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e 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proporcionam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progressivamente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aos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estudantes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 as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competências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que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lhes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EFEEE8"/>
                </a:solidFill>
                <a:latin typeface="Arial"/>
                <a:cs typeface="Arial"/>
              </a:rPr>
              <a:t>permitirão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ter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75" dirty="0">
                <a:solidFill>
                  <a:srgbClr val="EFEEE8"/>
                </a:solidFill>
                <a:latin typeface="Arial"/>
                <a:cs typeface="Arial"/>
              </a:rPr>
              <a:t>sucesso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EFEEE8"/>
                </a:solidFill>
                <a:latin typeface="Arial"/>
                <a:cs typeface="Arial"/>
              </a:rPr>
              <a:t>como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futuros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líderes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de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engenharia.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158AFF02-3BAC-C6F7-30E9-B03154CFE0B6}"/>
              </a:ext>
            </a:extLst>
          </p:cNvPr>
          <p:cNvSpPr txBox="1"/>
          <p:nvPr/>
        </p:nvSpPr>
        <p:spPr>
          <a:xfrm>
            <a:off x="3924892" y="1923338"/>
            <a:ext cx="2806700" cy="1181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000" spc="-125" dirty="0">
                <a:solidFill>
                  <a:srgbClr val="EFEEE8"/>
                </a:solidFill>
                <a:latin typeface="Arial"/>
                <a:cs typeface="Arial"/>
              </a:rPr>
              <a:t>O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currículo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compreende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seis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categorias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de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unidades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curriculares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(3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anos,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70" dirty="0">
                <a:solidFill>
                  <a:srgbClr val="EFEEE8"/>
                </a:solidFill>
                <a:latin typeface="Arial"/>
                <a:cs typeface="Arial"/>
              </a:rPr>
              <a:t>180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20" dirty="0">
                <a:solidFill>
                  <a:srgbClr val="EFEEE8"/>
                </a:solidFill>
                <a:latin typeface="Arial"/>
                <a:cs typeface="Arial"/>
              </a:rPr>
              <a:t>ECTS).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5" dirty="0">
                <a:solidFill>
                  <a:srgbClr val="EFEEE8"/>
                </a:solidFill>
                <a:latin typeface="Arial"/>
                <a:cs typeface="Arial"/>
              </a:rPr>
              <a:t>As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três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primeiras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categorias: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80" dirty="0">
                <a:solidFill>
                  <a:srgbClr val="EFEEE8"/>
                </a:solidFill>
                <a:latin typeface="Arial"/>
                <a:cs typeface="Arial"/>
              </a:rPr>
              <a:t>A.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Ciências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70" dirty="0">
                <a:solidFill>
                  <a:srgbClr val="EFEEE8"/>
                </a:solidFill>
                <a:latin typeface="Arial"/>
                <a:cs typeface="Arial"/>
              </a:rPr>
              <a:t>Básicas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(60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20" dirty="0">
                <a:solidFill>
                  <a:srgbClr val="EFEEE8"/>
                </a:solidFill>
                <a:latin typeface="Arial"/>
                <a:cs typeface="Arial"/>
              </a:rPr>
              <a:t>ECTS),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B.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Pensamento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Computacional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(18 </a:t>
            </a:r>
            <a:r>
              <a:rPr sz="1000" spc="-135" dirty="0">
                <a:solidFill>
                  <a:srgbClr val="EFEEE8"/>
                </a:solidFill>
                <a:latin typeface="Arial"/>
                <a:cs typeface="Arial"/>
              </a:rPr>
              <a:t>ECTS)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e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95" dirty="0">
                <a:solidFill>
                  <a:srgbClr val="EFEEE8"/>
                </a:solidFill>
                <a:latin typeface="Arial"/>
                <a:cs typeface="Arial"/>
              </a:rPr>
              <a:t>C.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35" dirty="0">
                <a:solidFill>
                  <a:srgbClr val="EFEEE8"/>
                </a:solidFill>
                <a:latin typeface="Arial"/>
                <a:cs typeface="Arial"/>
              </a:rPr>
              <a:t>HASS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(12 </a:t>
            </a:r>
            <a:r>
              <a:rPr sz="1000" spc="-135" dirty="0">
                <a:solidFill>
                  <a:srgbClr val="EFEEE8"/>
                </a:solidFill>
                <a:latin typeface="Arial"/>
                <a:cs typeface="Arial"/>
              </a:rPr>
              <a:t>ECTS)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80" dirty="0">
                <a:solidFill>
                  <a:srgbClr val="EFEEE8"/>
                </a:solidFill>
                <a:latin typeface="Arial"/>
                <a:cs typeface="Arial"/>
              </a:rPr>
              <a:t>–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abrangem</a:t>
            </a:r>
            <a:r>
              <a:rPr sz="1000" spc="-4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EFEEE8"/>
                </a:solidFill>
                <a:latin typeface="Arial"/>
                <a:cs typeface="Arial"/>
              </a:rPr>
              <a:t>principalmente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unidades </a:t>
            </a:r>
            <a:r>
              <a:rPr sz="1000" spc="-30" dirty="0">
                <a:solidFill>
                  <a:srgbClr val="EFEEE8"/>
                </a:solidFill>
                <a:latin typeface="Arial"/>
                <a:cs typeface="Arial"/>
              </a:rPr>
              <a:t>obrigatórias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que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são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os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alicerces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EFEEE8"/>
                </a:solidFill>
                <a:latin typeface="Arial"/>
                <a:cs typeface="Arial"/>
              </a:rPr>
              <a:t>para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a</a:t>
            </a:r>
            <a:r>
              <a:rPr sz="1000" spc="-6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aprendizagem 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das</a:t>
            </a:r>
            <a:r>
              <a:rPr sz="1000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EFEEE8"/>
                </a:solidFill>
                <a:latin typeface="Arial"/>
                <a:cs typeface="Arial"/>
              </a:rPr>
              <a:t>disciplinas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40" dirty="0">
                <a:solidFill>
                  <a:srgbClr val="EFEEE8"/>
                </a:solidFill>
                <a:latin typeface="Arial"/>
                <a:cs typeface="Arial"/>
              </a:rPr>
              <a:t>de</a:t>
            </a:r>
            <a:r>
              <a:rPr sz="1000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EFEEE8"/>
                </a:solidFill>
                <a:latin typeface="Arial"/>
                <a:cs typeface="Arial"/>
              </a:rPr>
              <a:t>Engenharia.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12B635D3-0204-7D40-15D3-49356664FAA7}"/>
              </a:ext>
            </a:extLst>
          </p:cNvPr>
          <p:cNvGrpSpPr/>
          <p:nvPr/>
        </p:nvGrpSpPr>
        <p:grpSpPr>
          <a:xfrm>
            <a:off x="3923995" y="3470643"/>
            <a:ext cx="6408420" cy="3736340"/>
            <a:chOff x="3923995" y="3470643"/>
            <a:chExt cx="6408420" cy="3736340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49A17DD4-EA6C-D5FB-FE40-672496663415}"/>
                </a:ext>
              </a:extLst>
            </p:cNvPr>
            <p:cNvSpPr/>
            <p:nvPr/>
          </p:nvSpPr>
          <p:spPr>
            <a:xfrm>
              <a:off x="3923995" y="3470643"/>
              <a:ext cx="6408420" cy="3736340"/>
            </a:xfrm>
            <a:custGeom>
              <a:avLst/>
              <a:gdLst/>
              <a:ahLst/>
              <a:cxnLst/>
              <a:rect l="l" t="t" r="r" b="b"/>
              <a:pathLst>
                <a:path w="6408420" h="3736340">
                  <a:moveTo>
                    <a:pt x="1215110" y="0"/>
                  </a:moveTo>
                  <a:lnTo>
                    <a:pt x="0" y="0"/>
                  </a:lnTo>
                  <a:lnTo>
                    <a:pt x="0" y="3736200"/>
                  </a:lnTo>
                  <a:lnTo>
                    <a:pt x="1215110" y="3736200"/>
                  </a:lnTo>
                  <a:lnTo>
                    <a:pt x="1215110" y="0"/>
                  </a:lnTo>
                  <a:close/>
                </a:path>
                <a:path w="6408420" h="3736340">
                  <a:moveTo>
                    <a:pt x="2480576" y="0"/>
                  </a:moveTo>
                  <a:lnTo>
                    <a:pt x="1265466" y="0"/>
                  </a:lnTo>
                  <a:lnTo>
                    <a:pt x="1265466" y="3736200"/>
                  </a:lnTo>
                  <a:lnTo>
                    <a:pt x="2480576" y="3736200"/>
                  </a:lnTo>
                  <a:lnTo>
                    <a:pt x="2480576" y="0"/>
                  </a:lnTo>
                  <a:close/>
                </a:path>
                <a:path w="6408420" h="3736340">
                  <a:moveTo>
                    <a:pt x="6408001" y="2616657"/>
                  </a:moveTo>
                  <a:lnTo>
                    <a:pt x="2530945" y="2616657"/>
                  </a:lnTo>
                  <a:lnTo>
                    <a:pt x="2530945" y="3736200"/>
                  </a:lnTo>
                  <a:lnTo>
                    <a:pt x="6408001" y="3736200"/>
                  </a:lnTo>
                  <a:lnTo>
                    <a:pt x="6408001" y="2616657"/>
                  </a:lnTo>
                  <a:close/>
                </a:path>
                <a:path w="6408420" h="3736340">
                  <a:moveTo>
                    <a:pt x="6408001" y="12"/>
                  </a:moveTo>
                  <a:lnTo>
                    <a:pt x="2530945" y="12"/>
                  </a:lnTo>
                  <a:lnTo>
                    <a:pt x="2530945" y="2566289"/>
                  </a:lnTo>
                  <a:lnTo>
                    <a:pt x="6408001" y="2566289"/>
                  </a:lnTo>
                  <a:lnTo>
                    <a:pt x="6408001" y="12"/>
                  </a:lnTo>
                  <a:close/>
                </a:path>
              </a:pathLst>
            </a:custGeom>
            <a:solidFill>
              <a:srgbClr val="DDDB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E0DB127C-7F8D-CFF5-565B-6E9C8BF3C198}"/>
                </a:ext>
              </a:extLst>
            </p:cNvPr>
            <p:cNvSpPr/>
            <p:nvPr/>
          </p:nvSpPr>
          <p:spPr>
            <a:xfrm>
              <a:off x="7751750" y="6841818"/>
              <a:ext cx="1207770" cy="0"/>
            </a:xfrm>
            <a:custGeom>
              <a:avLst/>
              <a:gdLst/>
              <a:ahLst/>
              <a:cxnLst/>
              <a:rect l="l" t="t" r="r" b="b"/>
              <a:pathLst>
                <a:path w="1207770">
                  <a:moveTo>
                    <a:pt x="0" y="0"/>
                  </a:moveTo>
                  <a:lnTo>
                    <a:pt x="1207357" y="0"/>
                  </a:lnTo>
                </a:path>
              </a:pathLst>
            </a:custGeom>
            <a:ln w="17614">
              <a:solidFill>
                <a:srgbClr val="0000A6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11293FDF-2C53-9E4F-14F1-8D99688BF551}"/>
                </a:ext>
              </a:extLst>
            </p:cNvPr>
            <p:cNvSpPr/>
            <p:nvPr/>
          </p:nvSpPr>
          <p:spPr>
            <a:xfrm>
              <a:off x="7475296" y="4761764"/>
              <a:ext cx="106045" cy="0"/>
            </a:xfrm>
            <a:custGeom>
              <a:avLst/>
              <a:gdLst/>
              <a:ahLst/>
              <a:cxnLst/>
              <a:rect l="l" t="t" r="r" b="b"/>
              <a:pathLst>
                <a:path w="106045">
                  <a:moveTo>
                    <a:pt x="0" y="0"/>
                  </a:moveTo>
                  <a:lnTo>
                    <a:pt x="105817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5B1B6E6C-E4C2-259F-5B15-038C5E8F7AB0}"/>
                </a:ext>
              </a:extLst>
            </p:cNvPr>
            <p:cNvSpPr/>
            <p:nvPr/>
          </p:nvSpPr>
          <p:spPr>
            <a:xfrm>
              <a:off x="7581115" y="4170733"/>
              <a:ext cx="120650" cy="1182370"/>
            </a:xfrm>
            <a:custGeom>
              <a:avLst/>
              <a:gdLst/>
              <a:ahLst/>
              <a:cxnLst/>
              <a:rect l="l" t="t" r="r" b="b"/>
              <a:pathLst>
                <a:path w="120650" h="1182370">
                  <a:moveTo>
                    <a:pt x="120396" y="0"/>
                  </a:moveTo>
                  <a:lnTo>
                    <a:pt x="0" y="0"/>
                  </a:lnTo>
                  <a:lnTo>
                    <a:pt x="0" y="1182065"/>
                  </a:lnTo>
                  <a:lnTo>
                    <a:pt x="120396" y="1182065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2FED76BC-42FA-CFA5-8223-1E72426276C2}"/>
                </a:ext>
              </a:extLst>
            </p:cNvPr>
            <p:cNvSpPr/>
            <p:nvPr/>
          </p:nvSpPr>
          <p:spPr>
            <a:xfrm>
              <a:off x="6305636" y="4760624"/>
              <a:ext cx="347345" cy="788035"/>
            </a:xfrm>
            <a:custGeom>
              <a:avLst/>
              <a:gdLst/>
              <a:ahLst/>
              <a:cxnLst/>
              <a:rect l="l" t="t" r="r" b="b"/>
              <a:pathLst>
                <a:path w="347345" h="788035">
                  <a:moveTo>
                    <a:pt x="347078" y="0"/>
                  </a:moveTo>
                  <a:lnTo>
                    <a:pt x="226682" y="0"/>
                  </a:lnTo>
                  <a:lnTo>
                    <a:pt x="226682" y="787514"/>
                  </a:lnTo>
                  <a:lnTo>
                    <a:pt x="0" y="787514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252742D6-C40C-7A46-2F1B-2E10F574826E}"/>
                </a:ext>
              </a:extLst>
            </p:cNvPr>
            <p:cNvSpPr/>
            <p:nvPr/>
          </p:nvSpPr>
          <p:spPr>
            <a:xfrm>
              <a:off x="6532322" y="5230834"/>
              <a:ext cx="120650" cy="1610995"/>
            </a:xfrm>
            <a:custGeom>
              <a:avLst/>
              <a:gdLst/>
              <a:ahLst/>
              <a:cxnLst/>
              <a:rect l="l" t="t" r="r" b="b"/>
              <a:pathLst>
                <a:path w="120650" h="1610995">
                  <a:moveTo>
                    <a:pt x="0" y="0"/>
                  </a:moveTo>
                  <a:lnTo>
                    <a:pt x="0" y="1610982"/>
                  </a:lnTo>
                  <a:lnTo>
                    <a:pt x="120396" y="1610982"/>
                  </a:lnTo>
                </a:path>
              </a:pathLst>
            </a:custGeom>
            <a:ln w="17614">
              <a:solidFill>
                <a:srgbClr val="0000A6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D185537C-AEB8-60D8-FFE7-511BA7297312}"/>
                </a:ext>
              </a:extLst>
            </p:cNvPr>
            <p:cNvSpPr/>
            <p:nvPr/>
          </p:nvSpPr>
          <p:spPr>
            <a:xfrm>
              <a:off x="8724922" y="4170733"/>
              <a:ext cx="126364" cy="0"/>
            </a:xfrm>
            <a:custGeom>
              <a:avLst/>
              <a:gdLst/>
              <a:ahLst/>
              <a:cxnLst/>
              <a:rect l="l" t="t" r="r" b="b"/>
              <a:pathLst>
                <a:path w="126365">
                  <a:moveTo>
                    <a:pt x="0" y="0"/>
                  </a:moveTo>
                  <a:lnTo>
                    <a:pt x="125958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4C622C61-D745-E9CF-2975-B693A7CB8FF6}"/>
                </a:ext>
              </a:extLst>
            </p:cNvPr>
            <p:cNvSpPr/>
            <p:nvPr/>
          </p:nvSpPr>
          <p:spPr>
            <a:xfrm>
              <a:off x="8847966" y="3985456"/>
              <a:ext cx="144145" cy="0"/>
            </a:xfrm>
            <a:custGeom>
              <a:avLst/>
              <a:gdLst/>
              <a:ahLst/>
              <a:cxnLst/>
              <a:rect l="l" t="t" r="r" b="b"/>
              <a:pathLst>
                <a:path w="144145">
                  <a:moveTo>
                    <a:pt x="0" y="0"/>
                  </a:moveTo>
                  <a:lnTo>
                    <a:pt x="143874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860A1E2C-EE4B-ED39-609A-94D49E6C4CCF}"/>
                </a:ext>
              </a:extLst>
            </p:cNvPr>
            <p:cNvSpPr/>
            <p:nvPr/>
          </p:nvSpPr>
          <p:spPr>
            <a:xfrm>
              <a:off x="8847966" y="5058055"/>
              <a:ext cx="144145" cy="479425"/>
            </a:xfrm>
            <a:custGeom>
              <a:avLst/>
              <a:gdLst/>
              <a:ahLst/>
              <a:cxnLst/>
              <a:rect l="l" t="t" r="r" b="b"/>
              <a:pathLst>
                <a:path w="144145" h="479425">
                  <a:moveTo>
                    <a:pt x="0" y="239659"/>
                  </a:moveTo>
                  <a:lnTo>
                    <a:pt x="143874" y="239659"/>
                  </a:lnTo>
                </a:path>
                <a:path w="144145" h="479425">
                  <a:moveTo>
                    <a:pt x="0" y="0"/>
                  </a:moveTo>
                  <a:lnTo>
                    <a:pt x="143874" y="0"/>
                  </a:lnTo>
                </a:path>
                <a:path w="144145" h="479425">
                  <a:moveTo>
                    <a:pt x="0" y="479319"/>
                  </a:moveTo>
                  <a:lnTo>
                    <a:pt x="143874" y="479319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86E22047-F7F1-ACE3-77FC-C24D8C3AB953}"/>
                </a:ext>
              </a:extLst>
            </p:cNvPr>
            <p:cNvSpPr/>
            <p:nvPr/>
          </p:nvSpPr>
          <p:spPr>
            <a:xfrm>
              <a:off x="8847966" y="4225115"/>
              <a:ext cx="144145" cy="0"/>
            </a:xfrm>
            <a:custGeom>
              <a:avLst/>
              <a:gdLst/>
              <a:ahLst/>
              <a:cxnLst/>
              <a:rect l="l" t="t" r="r" b="b"/>
              <a:pathLst>
                <a:path w="144145">
                  <a:moveTo>
                    <a:pt x="0" y="0"/>
                  </a:moveTo>
                  <a:lnTo>
                    <a:pt x="143874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E49F9860-EB15-90AC-8E5C-B9B180D3F48F}"/>
                </a:ext>
              </a:extLst>
            </p:cNvPr>
            <p:cNvSpPr/>
            <p:nvPr/>
          </p:nvSpPr>
          <p:spPr>
            <a:xfrm>
              <a:off x="8850883" y="3758550"/>
              <a:ext cx="148590" cy="780415"/>
            </a:xfrm>
            <a:custGeom>
              <a:avLst/>
              <a:gdLst/>
              <a:ahLst/>
              <a:cxnLst/>
              <a:rect l="l" t="t" r="r" b="b"/>
              <a:pathLst>
                <a:path w="148590" h="780414">
                  <a:moveTo>
                    <a:pt x="148094" y="0"/>
                  </a:moveTo>
                  <a:lnTo>
                    <a:pt x="0" y="0"/>
                  </a:lnTo>
                  <a:lnTo>
                    <a:pt x="0" y="779792"/>
                  </a:lnTo>
                  <a:lnTo>
                    <a:pt x="148094" y="779792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AE249727-DE47-1A55-2161-1D64EEA4EFB3}"/>
                </a:ext>
              </a:extLst>
            </p:cNvPr>
            <p:cNvSpPr/>
            <p:nvPr/>
          </p:nvSpPr>
          <p:spPr>
            <a:xfrm>
              <a:off x="8724922" y="5352794"/>
              <a:ext cx="126364" cy="0"/>
            </a:xfrm>
            <a:custGeom>
              <a:avLst/>
              <a:gdLst/>
              <a:ahLst/>
              <a:cxnLst/>
              <a:rect l="l" t="t" r="r" b="b"/>
              <a:pathLst>
                <a:path w="126365">
                  <a:moveTo>
                    <a:pt x="0" y="0"/>
                  </a:moveTo>
                  <a:lnTo>
                    <a:pt x="125958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2058667D-5F0B-2252-82F5-4BF497BE67C0}"/>
                </a:ext>
              </a:extLst>
            </p:cNvPr>
            <p:cNvSpPr/>
            <p:nvPr/>
          </p:nvSpPr>
          <p:spPr>
            <a:xfrm>
              <a:off x="8850883" y="4592846"/>
              <a:ext cx="148590" cy="1206500"/>
            </a:xfrm>
            <a:custGeom>
              <a:avLst/>
              <a:gdLst/>
              <a:ahLst/>
              <a:cxnLst/>
              <a:rect l="l" t="t" r="r" b="b"/>
              <a:pathLst>
                <a:path w="148590" h="1206500">
                  <a:moveTo>
                    <a:pt x="148094" y="0"/>
                  </a:moveTo>
                  <a:lnTo>
                    <a:pt x="0" y="0"/>
                  </a:lnTo>
                  <a:lnTo>
                    <a:pt x="0" y="1206207"/>
                  </a:lnTo>
                  <a:lnTo>
                    <a:pt x="148094" y="1206207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39FC84F9-F491-A811-1388-C0E3CA0DC739}"/>
                </a:ext>
              </a:extLst>
            </p:cNvPr>
            <p:cNvSpPr/>
            <p:nvPr/>
          </p:nvSpPr>
          <p:spPr>
            <a:xfrm>
              <a:off x="5052075" y="5548138"/>
              <a:ext cx="224790" cy="0"/>
            </a:xfrm>
            <a:custGeom>
              <a:avLst/>
              <a:gdLst/>
              <a:ahLst/>
              <a:cxnLst/>
              <a:rect l="l" t="t" r="r" b="b"/>
              <a:pathLst>
                <a:path w="224789">
                  <a:moveTo>
                    <a:pt x="0" y="0"/>
                  </a:moveTo>
                  <a:lnTo>
                    <a:pt x="224421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9193105E-7F9A-73BF-4290-26DBCF64F2B2}"/>
              </a:ext>
            </a:extLst>
          </p:cNvPr>
          <p:cNvSpPr txBox="1"/>
          <p:nvPr/>
        </p:nvSpPr>
        <p:spPr>
          <a:xfrm>
            <a:off x="4223425" y="3518661"/>
            <a:ext cx="622300" cy="44195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1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013419DB-4836-9BEE-A60E-19F8992F53BB}"/>
              </a:ext>
            </a:extLst>
          </p:cNvPr>
          <p:cNvSpPr txBox="1"/>
          <p:nvPr/>
        </p:nvSpPr>
        <p:spPr>
          <a:xfrm>
            <a:off x="5488892" y="3518661"/>
            <a:ext cx="622300" cy="44195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48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4D0ABFDF-4BE9-F95A-B5AE-E47EAA67A53F}"/>
              </a:ext>
            </a:extLst>
          </p:cNvPr>
          <p:cNvSpPr txBox="1"/>
          <p:nvPr/>
        </p:nvSpPr>
        <p:spPr>
          <a:xfrm>
            <a:off x="6826200" y="3565411"/>
            <a:ext cx="458470" cy="2190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75A52C4A-4261-DD7D-4ABB-21AF91917903}"/>
              </a:ext>
            </a:extLst>
          </p:cNvPr>
          <p:cNvSpPr txBox="1"/>
          <p:nvPr/>
        </p:nvSpPr>
        <p:spPr>
          <a:xfrm>
            <a:off x="6747085" y="3792964"/>
            <a:ext cx="62230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5B2C18B7-8267-F53A-68FF-07D62DB2AEA0}"/>
              </a:ext>
            </a:extLst>
          </p:cNvPr>
          <p:cNvSpPr txBox="1"/>
          <p:nvPr/>
        </p:nvSpPr>
        <p:spPr>
          <a:xfrm>
            <a:off x="6541130" y="6129740"/>
            <a:ext cx="3790950" cy="4298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R="2488565" algn="ctr">
              <a:lnSpc>
                <a:spcPct val="100000"/>
              </a:lnSpc>
              <a:spcBef>
                <a:spcPts val="430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  <a:p>
            <a:pPr marR="2482215" algn="ctr">
              <a:lnSpc>
                <a:spcPct val="100000"/>
              </a:lnSpc>
              <a:spcBef>
                <a:spcPts val="265"/>
              </a:spcBef>
            </a:pPr>
            <a:r>
              <a:rPr sz="900" b="1" dirty="0">
                <a:solidFill>
                  <a:srgbClr val="009FE3"/>
                </a:solidFill>
                <a:latin typeface="Arial"/>
                <a:cs typeface="Arial"/>
              </a:rPr>
              <a:t>Outros</a:t>
            </a:r>
            <a:r>
              <a:rPr sz="900" b="1" spc="290" dirty="0">
                <a:solidFill>
                  <a:srgbClr val="009FE3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BSc@IST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28" name="object 28">
            <a:extLst>
              <a:ext uri="{FF2B5EF4-FFF2-40B4-BE49-F238E27FC236}">
                <a16:creationId xmlns:a16="http://schemas.microsoft.com/office/drawing/2014/main" id="{9C59B263-F875-3E9F-2DBB-FF9D9512A423}"/>
              </a:ext>
            </a:extLst>
          </p:cNvPr>
          <p:cNvGrpSpPr/>
          <p:nvPr/>
        </p:nvGrpSpPr>
        <p:grpSpPr>
          <a:xfrm>
            <a:off x="8939220" y="4849492"/>
            <a:ext cx="1254125" cy="1091565"/>
            <a:chOff x="8939220" y="4849492"/>
            <a:chExt cx="1254125" cy="1091565"/>
          </a:xfrm>
        </p:grpSpPr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DFE7780C-C129-5420-360D-FB34C1ED5C0D}"/>
                </a:ext>
              </a:extLst>
            </p:cNvPr>
            <p:cNvSpPr/>
            <p:nvPr/>
          </p:nvSpPr>
          <p:spPr>
            <a:xfrm>
              <a:off x="9129506" y="4852413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40">
                  <a:moveTo>
                    <a:pt x="14947" y="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>
              <a:extLst>
                <a:ext uri="{FF2B5EF4-FFF2-40B4-BE49-F238E27FC236}">
                  <a16:creationId xmlns:a16="http://schemas.microsoft.com/office/drawing/2014/main" id="{CB2DFB29-12DC-128D-6831-501AB68C6E6C}"/>
                </a:ext>
              </a:extLst>
            </p:cNvPr>
            <p:cNvSpPr/>
            <p:nvPr/>
          </p:nvSpPr>
          <p:spPr>
            <a:xfrm>
              <a:off x="8974345" y="4852413"/>
              <a:ext cx="121285" cy="0"/>
            </a:xfrm>
            <a:custGeom>
              <a:avLst/>
              <a:gdLst/>
              <a:ahLst/>
              <a:cxnLst/>
              <a:rect l="l" t="t" r="r" b="b"/>
              <a:pathLst>
                <a:path w="121284">
                  <a:moveTo>
                    <a:pt x="120675" y="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0886F6E9-E67A-B7AB-3E91-4301B8641215}"/>
                </a:ext>
              </a:extLst>
            </p:cNvPr>
            <p:cNvSpPr/>
            <p:nvPr/>
          </p:nvSpPr>
          <p:spPr>
            <a:xfrm>
              <a:off x="8942141" y="485241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4960" y="0"/>
                  </a:moveTo>
                  <a:lnTo>
                    <a:pt x="0" y="0"/>
                  </a:lnTo>
                  <a:lnTo>
                    <a:pt x="0" y="14947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>
              <a:extLst>
                <a:ext uri="{FF2B5EF4-FFF2-40B4-BE49-F238E27FC236}">
                  <a16:creationId xmlns:a16="http://schemas.microsoft.com/office/drawing/2014/main" id="{E70C2FFD-AC40-C4C5-7082-B7BD7D5CF0C4}"/>
                </a:ext>
              </a:extLst>
            </p:cNvPr>
            <p:cNvSpPr/>
            <p:nvPr/>
          </p:nvSpPr>
          <p:spPr>
            <a:xfrm>
              <a:off x="8942147" y="4897516"/>
              <a:ext cx="0" cy="1010285"/>
            </a:xfrm>
            <a:custGeom>
              <a:avLst/>
              <a:gdLst/>
              <a:ahLst/>
              <a:cxnLst/>
              <a:rect l="l" t="t" r="r" b="b"/>
              <a:pathLst>
                <a:path h="1010285">
                  <a:moveTo>
                    <a:pt x="0" y="0"/>
                  </a:moveTo>
                  <a:lnTo>
                    <a:pt x="0" y="100998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>
              <a:extLst>
                <a:ext uri="{FF2B5EF4-FFF2-40B4-BE49-F238E27FC236}">
                  <a16:creationId xmlns:a16="http://schemas.microsoft.com/office/drawing/2014/main" id="{D5A9EF94-36F8-1BDA-C13C-418713721FFA}"/>
                </a:ext>
              </a:extLst>
            </p:cNvPr>
            <p:cNvSpPr/>
            <p:nvPr/>
          </p:nvSpPr>
          <p:spPr>
            <a:xfrm>
              <a:off x="8942147" y="5922564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0" y="0"/>
                  </a:moveTo>
                  <a:lnTo>
                    <a:pt x="0" y="14947"/>
                  </a:lnTo>
                  <a:lnTo>
                    <a:pt x="14960" y="14947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>
              <a:extLst>
                <a:ext uri="{FF2B5EF4-FFF2-40B4-BE49-F238E27FC236}">
                  <a16:creationId xmlns:a16="http://schemas.microsoft.com/office/drawing/2014/main" id="{72D61B15-A433-5AED-F738-EDD9AB642594}"/>
                </a:ext>
              </a:extLst>
            </p:cNvPr>
            <p:cNvSpPr/>
            <p:nvPr/>
          </p:nvSpPr>
          <p:spPr>
            <a:xfrm>
              <a:off x="8986814" y="5937519"/>
              <a:ext cx="1174115" cy="0"/>
            </a:xfrm>
            <a:custGeom>
              <a:avLst/>
              <a:gdLst/>
              <a:ahLst/>
              <a:cxnLst/>
              <a:rect l="l" t="t" r="r" b="b"/>
              <a:pathLst>
                <a:path w="1174115">
                  <a:moveTo>
                    <a:pt x="0" y="0"/>
                  </a:moveTo>
                  <a:lnTo>
                    <a:pt x="1173657" y="0"/>
                  </a:lnTo>
                </a:path>
              </a:pathLst>
            </a:custGeom>
            <a:ln w="5841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>
              <a:extLst>
                <a:ext uri="{FF2B5EF4-FFF2-40B4-BE49-F238E27FC236}">
                  <a16:creationId xmlns:a16="http://schemas.microsoft.com/office/drawing/2014/main" id="{E46A7265-F789-38C3-AB4C-3758EFB0BEB3}"/>
                </a:ext>
              </a:extLst>
            </p:cNvPr>
            <p:cNvSpPr/>
            <p:nvPr/>
          </p:nvSpPr>
          <p:spPr>
            <a:xfrm>
              <a:off x="10175327" y="5922571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0" y="14947"/>
                  </a:moveTo>
                  <a:lnTo>
                    <a:pt x="14947" y="14947"/>
                  </a:lnTo>
                  <a:lnTo>
                    <a:pt x="14947" y="0"/>
                  </a:lnTo>
                </a:path>
              </a:pathLst>
            </a:custGeom>
            <a:ln w="5841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>
              <a:extLst>
                <a:ext uri="{FF2B5EF4-FFF2-40B4-BE49-F238E27FC236}">
                  <a16:creationId xmlns:a16="http://schemas.microsoft.com/office/drawing/2014/main" id="{F7FF5C7F-C093-8FBE-DFE1-65F99C8CB59D}"/>
                </a:ext>
              </a:extLst>
            </p:cNvPr>
            <p:cNvSpPr/>
            <p:nvPr/>
          </p:nvSpPr>
          <p:spPr>
            <a:xfrm>
              <a:off x="10190281" y="4882436"/>
              <a:ext cx="0" cy="1010285"/>
            </a:xfrm>
            <a:custGeom>
              <a:avLst/>
              <a:gdLst/>
              <a:ahLst/>
              <a:cxnLst/>
              <a:rect l="l" t="t" r="r" b="b"/>
              <a:pathLst>
                <a:path h="1010285">
                  <a:moveTo>
                    <a:pt x="0" y="100998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C5BCB946-91A5-F9FA-5AA1-4662F0759455}"/>
                </a:ext>
              </a:extLst>
            </p:cNvPr>
            <p:cNvSpPr/>
            <p:nvPr/>
          </p:nvSpPr>
          <p:spPr>
            <a:xfrm>
              <a:off x="10175334" y="4852419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4947" y="14947"/>
                  </a:moveTo>
                  <a:lnTo>
                    <a:pt x="14947" y="0"/>
                  </a:ln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>
            <a:extLst>
              <a:ext uri="{FF2B5EF4-FFF2-40B4-BE49-F238E27FC236}">
                <a16:creationId xmlns:a16="http://schemas.microsoft.com/office/drawing/2014/main" id="{EEB7A560-48E0-287D-48DD-B2038B765276}"/>
              </a:ext>
            </a:extLst>
          </p:cNvPr>
          <p:cNvSpPr txBox="1"/>
          <p:nvPr/>
        </p:nvSpPr>
        <p:spPr>
          <a:xfrm>
            <a:off x="4011028" y="5029841"/>
            <a:ext cx="1041400" cy="10445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800">
              <a:latin typeface="Times New Roman"/>
              <a:cs typeface="Times New Roman"/>
            </a:endParaRPr>
          </a:p>
          <a:p>
            <a:pPr marL="172720" marR="153035" indent="-12700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Básicas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>
            <a:extLst>
              <a:ext uri="{FF2B5EF4-FFF2-40B4-BE49-F238E27FC236}">
                <a16:creationId xmlns:a16="http://schemas.microsoft.com/office/drawing/2014/main" id="{38C33ADF-6166-0D4F-73AD-B0ED9EFF6AE0}"/>
              </a:ext>
            </a:extLst>
          </p:cNvPr>
          <p:cNvSpPr txBox="1"/>
          <p:nvPr/>
        </p:nvSpPr>
        <p:spPr>
          <a:xfrm>
            <a:off x="5276506" y="5029841"/>
            <a:ext cx="1041400" cy="10445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723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Times New Roman"/>
              <a:cs typeface="Times New Roman"/>
            </a:endParaRPr>
          </a:p>
          <a:p>
            <a:pPr marL="160655" marR="153035" algn="ctr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Básicas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endParaRPr sz="800">
              <a:latin typeface="Arial"/>
              <a:cs typeface="Arial"/>
            </a:endParaRPr>
          </a:p>
          <a:p>
            <a:pPr marL="36830" marR="30480" indent="635" algn="ctr">
              <a:lnSpc>
                <a:spcPct val="100000"/>
              </a:lnSpc>
              <a:spcBef>
                <a:spcPts val="5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 de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>
            <a:extLst>
              <a:ext uri="{FF2B5EF4-FFF2-40B4-BE49-F238E27FC236}">
                <a16:creationId xmlns:a16="http://schemas.microsoft.com/office/drawing/2014/main" id="{D00338A8-FF22-78C1-6D9A-88C502C3B25D}"/>
              </a:ext>
            </a:extLst>
          </p:cNvPr>
          <p:cNvSpPr txBox="1"/>
          <p:nvPr/>
        </p:nvSpPr>
        <p:spPr>
          <a:xfrm>
            <a:off x="6625088" y="4468672"/>
            <a:ext cx="850265" cy="58483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6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70"/>
              </a:spcBef>
            </a:pPr>
            <a:endParaRPr sz="800">
              <a:latin typeface="Times New Roman"/>
              <a:cs typeface="Times New Roman"/>
            </a:endParaRPr>
          </a:p>
          <a:p>
            <a:pPr marL="118745" marR="111125" indent="32384">
              <a:lnSpc>
                <a:spcPct val="100000"/>
              </a:lnSpc>
            </a:pP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Área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 de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Foco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F2233032-1D0C-B8AF-9E24-2771128B3F94}"/>
              </a:ext>
            </a:extLst>
          </p:cNvPr>
          <p:cNvSpPr txBox="1"/>
          <p:nvPr/>
        </p:nvSpPr>
        <p:spPr>
          <a:xfrm>
            <a:off x="6625088" y="6649389"/>
            <a:ext cx="1127125" cy="38544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63500" rIns="0" bIns="0" rtlCol="0">
            <a:spAutoFit/>
          </a:bodyPr>
          <a:lstStyle/>
          <a:p>
            <a:pPr marL="80645" marR="73025" indent="73660">
              <a:lnSpc>
                <a:spcPct val="100000"/>
              </a:lnSpc>
              <a:spcBef>
                <a:spcPts val="500"/>
              </a:spcBef>
            </a:pP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Mudança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para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uma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Área</a:t>
            </a: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de Especialização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51579DB4-7559-07BD-0C46-DB184E66A2BF}"/>
              </a:ext>
            </a:extLst>
          </p:cNvPr>
          <p:cNvSpPr txBox="1"/>
          <p:nvPr/>
        </p:nvSpPr>
        <p:spPr>
          <a:xfrm>
            <a:off x="8975354" y="6649389"/>
            <a:ext cx="1157605" cy="38544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63500" rIns="0" bIns="0" rtlCol="0">
            <a:spAutoFit/>
          </a:bodyPr>
          <a:lstStyle/>
          <a:p>
            <a:pPr marL="162560" marR="88900" indent="-107314">
              <a:lnSpc>
                <a:spcPct val="100000"/>
              </a:lnSpc>
              <a:spcBef>
                <a:spcPts val="500"/>
              </a:spcBef>
            </a:pP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Escolher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outro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curso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de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licenciatura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5B5BB2B5-1F41-AC59-92DC-BEF92DA784EB}"/>
              </a:ext>
            </a:extLst>
          </p:cNvPr>
          <p:cNvSpPr txBox="1"/>
          <p:nvPr/>
        </p:nvSpPr>
        <p:spPr>
          <a:xfrm>
            <a:off x="7683881" y="3873836"/>
            <a:ext cx="1041400" cy="59499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39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Times New Roman"/>
              <a:cs typeface="Times New Roman"/>
            </a:endParaRPr>
          </a:p>
          <a:p>
            <a:pPr marL="230504" marR="83185" indent="-139700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Tecnologias</a:t>
            </a:r>
            <a:r>
              <a:rPr sz="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Futuras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6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Emergentes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B758C3C6-92D0-30C8-FA68-FBC75046FB89}"/>
              </a:ext>
            </a:extLst>
          </p:cNvPr>
          <p:cNvSpPr txBox="1"/>
          <p:nvPr/>
        </p:nvSpPr>
        <p:spPr>
          <a:xfrm>
            <a:off x="8975354" y="3638562"/>
            <a:ext cx="1157605" cy="23558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910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330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Tecnologias</a:t>
            </a:r>
            <a:r>
              <a:rPr sz="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Quânticas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23DD7DA8-5AA5-C013-60D4-C4FAC232C992}"/>
              </a:ext>
            </a:extLst>
          </p:cNvPr>
          <p:cNvSpPr txBox="1"/>
          <p:nvPr/>
        </p:nvSpPr>
        <p:spPr>
          <a:xfrm>
            <a:off x="8975354" y="5655833"/>
            <a:ext cx="1212215" cy="27876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0800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400"/>
              </a:spcBef>
            </a:pP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Outro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Mestrado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do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D8453EC2-2F64-AF5D-46CD-85BA8D185B50}"/>
              </a:ext>
            </a:extLst>
          </p:cNvPr>
          <p:cNvSpPr txBox="1"/>
          <p:nvPr/>
        </p:nvSpPr>
        <p:spPr>
          <a:xfrm>
            <a:off x="8975354" y="3873836"/>
            <a:ext cx="1157605" cy="2190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275" rIns="0" bIns="0" rtlCol="0">
            <a:spAutoFit/>
          </a:bodyPr>
          <a:lstStyle/>
          <a:p>
            <a:pPr marL="165735">
              <a:lnSpc>
                <a:spcPct val="100000"/>
              </a:lnSpc>
              <a:spcBef>
                <a:spcPts val="325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Exploração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Espacial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E29F13D6-C5BE-1D60-242F-2104AC195AF5}"/>
              </a:ext>
            </a:extLst>
          </p:cNvPr>
          <p:cNvSpPr txBox="1"/>
          <p:nvPr/>
        </p:nvSpPr>
        <p:spPr>
          <a:xfrm>
            <a:off x="8975354" y="4468672"/>
            <a:ext cx="1157605" cy="20002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22225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75"/>
              </a:spcBef>
            </a:pP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Percurso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Livre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89E2D62C-ECB3-8DA7-BFC4-10BDE754259D}"/>
              </a:ext>
            </a:extLst>
          </p:cNvPr>
          <p:cNvSpPr txBox="1"/>
          <p:nvPr/>
        </p:nvSpPr>
        <p:spPr>
          <a:xfrm>
            <a:off x="9173788" y="4727930"/>
            <a:ext cx="980440" cy="20701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6350">
              <a:lnSpc>
                <a:spcPts val="650"/>
              </a:lnSpc>
              <a:spcBef>
                <a:spcPts val="229"/>
              </a:spcBef>
              <a:tabLst>
                <a:tab pos="967105" algn="l"/>
              </a:tabLst>
            </a:pPr>
            <a:r>
              <a:rPr sz="650" spc="-45" dirty="0">
                <a:solidFill>
                  <a:srgbClr val="0000A6"/>
                </a:solidFill>
                <a:latin typeface="Arial"/>
                <a:cs typeface="Arial"/>
              </a:rPr>
              <a:t>Percursos </a:t>
            </a:r>
            <a:r>
              <a:rPr sz="650" dirty="0">
                <a:solidFill>
                  <a:srgbClr val="0000A6"/>
                </a:solidFill>
                <a:latin typeface="Arial"/>
                <a:cs typeface="Arial"/>
              </a:rPr>
              <a:t>Acreditados</a:t>
            </a:r>
            <a:r>
              <a:rPr sz="650" spc="204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u="dash" dirty="0">
                <a:solidFill>
                  <a:srgbClr val="0000A6"/>
                </a:solidFill>
                <a:uFill>
                  <a:solidFill>
                    <a:srgbClr val="0000A6"/>
                  </a:solidFill>
                </a:uFill>
                <a:latin typeface="Arial"/>
                <a:cs typeface="Arial"/>
              </a:rPr>
              <a:t>	</a:t>
            </a:r>
            <a:r>
              <a:rPr sz="650" spc="500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35" dirty="0">
                <a:solidFill>
                  <a:srgbClr val="0000A6"/>
                </a:solidFill>
                <a:latin typeface="Arial"/>
                <a:cs typeface="Arial"/>
              </a:rPr>
              <a:t>de</a:t>
            </a:r>
            <a:r>
              <a:rPr sz="650" spc="-55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60" dirty="0">
                <a:solidFill>
                  <a:srgbClr val="0000A6"/>
                </a:solidFill>
                <a:latin typeface="Arial"/>
                <a:cs typeface="Arial"/>
              </a:rPr>
              <a:t>Acesso</a:t>
            </a:r>
            <a:r>
              <a:rPr sz="650" spc="-50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40" dirty="0">
                <a:solidFill>
                  <a:srgbClr val="0000A6"/>
                </a:solidFill>
                <a:latin typeface="Arial"/>
                <a:cs typeface="Arial"/>
              </a:rPr>
              <a:t>ao</a:t>
            </a:r>
            <a:r>
              <a:rPr sz="650" spc="-55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0000A6"/>
                </a:solidFill>
                <a:latin typeface="Arial"/>
                <a:cs typeface="Arial"/>
              </a:rPr>
              <a:t>Mestrado</a:t>
            </a:r>
            <a:endParaRPr sz="650">
              <a:latin typeface="Arial"/>
              <a:cs typeface="Arial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3BE97D5C-0D3A-CC9E-3B19-9A7C5C7418E3}"/>
              </a:ext>
            </a:extLst>
          </p:cNvPr>
          <p:cNvSpPr txBox="1"/>
          <p:nvPr/>
        </p:nvSpPr>
        <p:spPr>
          <a:xfrm>
            <a:off x="8975354" y="4092689"/>
            <a:ext cx="1157605" cy="240029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0" rIns="0" bIns="0" rtlCol="0">
            <a:spAutoFit/>
          </a:bodyPr>
          <a:lstStyle/>
          <a:p>
            <a:pPr marL="24130" algn="ctr">
              <a:lnSpc>
                <a:spcPts val="1365"/>
              </a:lnSpc>
            </a:pPr>
            <a:r>
              <a:rPr sz="1150" spc="-25" dirty="0">
                <a:solidFill>
                  <a:srgbClr val="FFFFFF"/>
                </a:solidFill>
                <a:latin typeface="Barlow"/>
                <a:cs typeface="Barlow"/>
              </a:rPr>
              <a:t>...</a:t>
            </a:r>
            <a:endParaRPr sz="1150">
              <a:latin typeface="Barlow"/>
              <a:cs typeface="Barlow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AAB15550-11FE-3974-654F-563237380E55}"/>
              </a:ext>
            </a:extLst>
          </p:cNvPr>
          <p:cNvSpPr txBox="1"/>
          <p:nvPr/>
        </p:nvSpPr>
        <p:spPr>
          <a:xfrm>
            <a:off x="8975354" y="4950815"/>
            <a:ext cx="1157605" cy="68008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910" rIns="0" bIns="0" rtlCol="0">
            <a:spAutoFit/>
          </a:bodyPr>
          <a:lstStyle/>
          <a:p>
            <a:pPr marL="23495" algn="ctr">
              <a:lnSpc>
                <a:spcPct val="100000"/>
              </a:lnSpc>
              <a:spcBef>
                <a:spcPts val="330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Aeroespacial</a:t>
            </a:r>
            <a:endParaRPr sz="800">
              <a:latin typeface="Arial"/>
              <a:cs typeface="Arial"/>
            </a:endParaRPr>
          </a:p>
          <a:p>
            <a:pPr marL="23495" algn="ctr">
              <a:lnSpc>
                <a:spcPct val="100000"/>
              </a:lnSpc>
              <a:spcBef>
                <a:spcPts val="905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Biomédica</a:t>
            </a:r>
            <a:endParaRPr sz="800">
              <a:latin typeface="Arial"/>
              <a:cs typeface="Arial"/>
            </a:endParaRPr>
          </a:p>
          <a:p>
            <a:pPr marL="24130" algn="ctr">
              <a:lnSpc>
                <a:spcPct val="100000"/>
              </a:lnSpc>
              <a:spcBef>
                <a:spcPts val="420"/>
              </a:spcBef>
            </a:pPr>
            <a:r>
              <a:rPr sz="1150" spc="-25" dirty="0">
                <a:solidFill>
                  <a:srgbClr val="FFFFFF"/>
                </a:solidFill>
                <a:latin typeface="Barlow"/>
                <a:cs typeface="Barlow"/>
              </a:rPr>
              <a:t>...</a:t>
            </a:r>
            <a:endParaRPr sz="1150">
              <a:latin typeface="Barlow"/>
              <a:cs typeface="Barlow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C91380E3-AFD4-E248-71C8-0C10477BA3FF}"/>
              </a:ext>
            </a:extLst>
          </p:cNvPr>
          <p:cNvSpPr txBox="1"/>
          <p:nvPr/>
        </p:nvSpPr>
        <p:spPr>
          <a:xfrm>
            <a:off x="7683881" y="5053079"/>
            <a:ext cx="1041400" cy="590550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58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Times New Roman"/>
              <a:cs typeface="Times New Roman"/>
            </a:endParaRPr>
          </a:p>
          <a:p>
            <a:pPr marL="217170" marR="209550" indent="113030">
              <a:lnSpc>
                <a:spcPct val="100000"/>
              </a:lnSpc>
              <a:spcBef>
                <a:spcPts val="5"/>
              </a:spcBef>
            </a:pP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Percurso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Personalizado</a:t>
            </a:r>
            <a:endParaRPr sz="800">
              <a:latin typeface="Arial"/>
              <a:cs typeface="Arial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4AC38849-5132-A595-5152-02AEE076D4C7}"/>
              </a:ext>
            </a:extLst>
          </p:cNvPr>
          <p:cNvSpPr/>
          <p:nvPr/>
        </p:nvSpPr>
        <p:spPr>
          <a:xfrm>
            <a:off x="2700972" y="5250878"/>
            <a:ext cx="1020444" cy="1360170"/>
          </a:xfrm>
          <a:custGeom>
            <a:avLst/>
            <a:gdLst/>
            <a:ahLst/>
            <a:cxnLst/>
            <a:rect l="l" t="t" r="r" b="b"/>
            <a:pathLst>
              <a:path w="1020445" h="1360170">
                <a:moveTo>
                  <a:pt x="220167" y="219532"/>
                </a:moveTo>
                <a:lnTo>
                  <a:pt x="0" y="219532"/>
                </a:lnTo>
                <a:lnTo>
                  <a:pt x="0" y="439699"/>
                </a:lnTo>
                <a:lnTo>
                  <a:pt x="220167" y="439699"/>
                </a:lnTo>
                <a:lnTo>
                  <a:pt x="220167" y="219532"/>
                </a:lnTo>
                <a:close/>
              </a:path>
              <a:path w="1020445" h="1360170">
                <a:moveTo>
                  <a:pt x="659218" y="0"/>
                </a:moveTo>
                <a:lnTo>
                  <a:pt x="220167" y="0"/>
                </a:lnTo>
                <a:lnTo>
                  <a:pt x="220167" y="219532"/>
                </a:lnTo>
                <a:lnTo>
                  <a:pt x="659218" y="219532"/>
                </a:lnTo>
                <a:lnTo>
                  <a:pt x="659218" y="0"/>
                </a:lnTo>
                <a:close/>
              </a:path>
              <a:path w="1020445" h="1360170">
                <a:moveTo>
                  <a:pt x="1020356" y="219544"/>
                </a:moveTo>
                <a:lnTo>
                  <a:pt x="659231" y="219544"/>
                </a:lnTo>
                <a:lnTo>
                  <a:pt x="659231" y="1359725"/>
                </a:lnTo>
                <a:lnTo>
                  <a:pt x="1020356" y="1359725"/>
                </a:lnTo>
                <a:lnTo>
                  <a:pt x="1020356" y="219544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1D1FD2B2-2F8B-BD57-51BE-6BD32BA08239}"/>
              </a:ext>
            </a:extLst>
          </p:cNvPr>
          <p:cNvSpPr/>
          <p:nvPr/>
        </p:nvSpPr>
        <p:spPr>
          <a:xfrm>
            <a:off x="3924007" y="3150870"/>
            <a:ext cx="33655" cy="252729"/>
          </a:xfrm>
          <a:custGeom>
            <a:avLst/>
            <a:gdLst/>
            <a:ahLst/>
            <a:cxnLst/>
            <a:rect l="l" t="t" r="r" b="b"/>
            <a:pathLst>
              <a:path w="33654" h="252729">
                <a:moveTo>
                  <a:pt x="33464" y="0"/>
                </a:moveTo>
                <a:lnTo>
                  <a:pt x="0" y="0"/>
                </a:lnTo>
                <a:lnTo>
                  <a:pt x="0" y="252577"/>
                </a:lnTo>
                <a:lnTo>
                  <a:pt x="33464" y="252577"/>
                </a:lnTo>
                <a:lnTo>
                  <a:pt x="33464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428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3D5FE-B4A1-A07D-C179-2CFDB2E75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DCBEF78-579B-C64E-D196-206A063FEBDE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73E1444-ECB1-3C8B-E94D-47DA8AA40B91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B0733311-51ED-165F-CD5B-82C320ACD71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9CA937B0-D72C-9CC7-700E-C62BA8C43F7F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29158951-2FC7-457C-8BD6-D66C09ED9CAE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2CF3D52C-C587-2CD8-ACD0-23587CD309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1148593"/>
          </a:xfrm>
        </p:spPr>
        <p:txBody>
          <a:bodyPr vert="horz" wrap="square" lIns="0" tIns="35560" rIns="0" bIns="0" rtlCol="0">
            <a:spAutoFit/>
          </a:bodyPr>
          <a:lstStyle/>
          <a:p>
            <a:r>
              <a:rPr lang="en-GB" dirty="0"/>
              <a:t>Licenciatura em Engenharia Geral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2B1A158-8E80-31D0-D7EA-7FC35FD7E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739455"/>
            <a:ext cx="6522974" cy="4708981"/>
          </a:xfrm>
        </p:spPr>
        <p:txBody>
          <a:bodyPr/>
          <a:lstStyle/>
          <a:p>
            <a:r>
              <a:rPr lang="en-GB" dirty="0"/>
              <a:t>A </a:t>
            </a:r>
            <a:r>
              <a:rPr lang="en-GB" b="1" dirty="0" err="1"/>
              <a:t>Licenciatura</a:t>
            </a:r>
            <a:r>
              <a:rPr lang="en-GB" b="1" dirty="0"/>
              <a:t> </a:t>
            </a:r>
            <a:r>
              <a:rPr lang="en-GB" b="1" dirty="0" err="1"/>
              <a:t>em</a:t>
            </a:r>
            <a:r>
              <a:rPr lang="en-GB" b="1" dirty="0"/>
              <a:t> </a:t>
            </a:r>
            <a:r>
              <a:rPr lang="en-GB" b="1" dirty="0" err="1"/>
              <a:t>Engenharia</a:t>
            </a:r>
            <a:r>
              <a:rPr lang="en-GB" b="1" dirty="0"/>
              <a:t> Geral (GENI)</a:t>
            </a:r>
            <a:r>
              <a:rPr lang="en-GB" dirty="0"/>
              <a:t> </a:t>
            </a:r>
            <a:r>
              <a:rPr lang="en-GB" dirty="0" err="1"/>
              <a:t>foi</a:t>
            </a:r>
            <a:r>
              <a:rPr lang="en-GB" dirty="0"/>
              <a:t> </a:t>
            </a:r>
            <a:r>
              <a:rPr lang="en-GB" dirty="0" err="1"/>
              <a:t>concebida</a:t>
            </a:r>
            <a:r>
              <a:rPr lang="en-GB" dirty="0"/>
              <a:t> para </a:t>
            </a:r>
            <a:r>
              <a:rPr lang="en-GB" dirty="0" err="1"/>
              <a:t>proporcionar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base </a:t>
            </a:r>
            <a:r>
              <a:rPr lang="en-GB" dirty="0" err="1"/>
              <a:t>ampla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engenharia</a:t>
            </a:r>
            <a:r>
              <a:rPr lang="en-GB" dirty="0"/>
              <a:t>, </a:t>
            </a:r>
            <a:r>
              <a:rPr lang="en-GB" dirty="0" err="1"/>
              <a:t>ciências</a:t>
            </a:r>
            <a:r>
              <a:rPr lang="en-GB" dirty="0"/>
              <a:t>, </a:t>
            </a:r>
            <a:r>
              <a:rPr lang="en-GB" dirty="0" err="1"/>
              <a:t>humanidades</a:t>
            </a:r>
            <a:r>
              <a:rPr lang="en-GB" dirty="0"/>
              <a:t> e </a:t>
            </a:r>
            <a:r>
              <a:rPr lang="en-GB" dirty="0" err="1"/>
              <a:t>ciências</a:t>
            </a:r>
            <a:r>
              <a:rPr lang="en-GB" dirty="0"/>
              <a:t> </a:t>
            </a:r>
            <a:r>
              <a:rPr lang="en-GB" dirty="0" err="1"/>
              <a:t>sociais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Prepara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estudantes</a:t>
            </a:r>
            <a:r>
              <a:rPr lang="en-GB" dirty="0"/>
              <a:t> para </a:t>
            </a:r>
            <a:r>
              <a:rPr lang="en-GB" b="1" dirty="0" err="1"/>
              <a:t>diversos</a:t>
            </a:r>
            <a:r>
              <a:rPr lang="en-GB" b="1" dirty="0"/>
              <a:t> </a:t>
            </a:r>
            <a:r>
              <a:rPr lang="en-GB" b="1" dirty="0" err="1"/>
              <a:t>percursos</a:t>
            </a:r>
            <a:r>
              <a:rPr lang="en-GB" b="1" dirty="0"/>
              <a:t> </a:t>
            </a:r>
            <a:r>
              <a:rPr lang="en-GB" b="1" dirty="0" err="1"/>
              <a:t>profissionais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para </a:t>
            </a:r>
            <a:r>
              <a:rPr lang="en-GB" b="1" dirty="0" err="1"/>
              <a:t>prosseguirem</a:t>
            </a:r>
            <a:r>
              <a:rPr lang="en-GB" b="1" dirty="0"/>
              <a:t> </a:t>
            </a:r>
            <a:r>
              <a:rPr lang="en-GB" b="1" dirty="0" err="1"/>
              <a:t>estudos</a:t>
            </a:r>
            <a:r>
              <a:rPr lang="en-GB" b="1" dirty="0"/>
              <a:t> de </a:t>
            </a:r>
            <a:r>
              <a:rPr lang="en-GB" b="1" dirty="0" err="1"/>
              <a:t>mestrado</a:t>
            </a:r>
            <a:r>
              <a:rPr lang="en-GB" dirty="0"/>
              <a:t> no Técnico e </a:t>
            </a:r>
            <a:r>
              <a:rPr lang="en-GB" dirty="0" err="1"/>
              <a:t>noutras</a:t>
            </a:r>
            <a:r>
              <a:rPr lang="en-GB" dirty="0"/>
              <a:t> </a:t>
            </a:r>
            <a:r>
              <a:rPr lang="en-GB" dirty="0" err="1"/>
              <a:t>escolas</a:t>
            </a:r>
            <a:r>
              <a:rPr lang="en-GB" dirty="0"/>
              <a:t> de </a:t>
            </a:r>
            <a:r>
              <a:rPr lang="en-GB" dirty="0" err="1"/>
              <a:t>engenharia</a:t>
            </a:r>
            <a:r>
              <a:rPr lang="en-GB" dirty="0"/>
              <a:t> a </a:t>
            </a:r>
            <a:r>
              <a:rPr lang="en-GB" dirty="0" err="1"/>
              <a:t>nível</a:t>
            </a:r>
            <a:r>
              <a:rPr lang="en-GB" dirty="0"/>
              <a:t> </a:t>
            </a:r>
            <a:r>
              <a:rPr lang="en-GB" dirty="0" err="1"/>
              <a:t>internacional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Difere</a:t>
            </a:r>
            <a:r>
              <a:rPr lang="en-GB" dirty="0"/>
              <a:t> dos </a:t>
            </a:r>
            <a:r>
              <a:rPr lang="en-GB" dirty="0" err="1"/>
              <a:t>programas</a:t>
            </a:r>
            <a:r>
              <a:rPr lang="en-GB" dirty="0"/>
              <a:t> </a:t>
            </a:r>
            <a:r>
              <a:rPr lang="en-GB" dirty="0" err="1"/>
              <a:t>tradicionais</a:t>
            </a:r>
            <a:r>
              <a:rPr lang="en-GB" dirty="0"/>
              <a:t> de </a:t>
            </a:r>
            <a:r>
              <a:rPr lang="en-GB" dirty="0" err="1"/>
              <a:t>primeiro</a:t>
            </a:r>
            <a:r>
              <a:rPr lang="en-GB" dirty="0"/>
              <a:t> </a:t>
            </a:r>
            <a:r>
              <a:rPr lang="en-GB" dirty="0" err="1"/>
              <a:t>ciclo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privilegiam</a:t>
            </a:r>
            <a:r>
              <a:rPr lang="en-GB" dirty="0"/>
              <a:t> a </a:t>
            </a:r>
            <a:r>
              <a:rPr lang="en-GB" b="1" dirty="0" err="1"/>
              <a:t>especialização</a:t>
            </a:r>
            <a:r>
              <a:rPr lang="en-GB" b="1" dirty="0"/>
              <a:t> </a:t>
            </a:r>
            <a:r>
              <a:rPr lang="en-GB" b="1" dirty="0" err="1"/>
              <a:t>precoce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Permite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estudantes</a:t>
            </a:r>
            <a:r>
              <a:rPr lang="en-GB" dirty="0"/>
              <a:t> </a:t>
            </a:r>
            <a:r>
              <a:rPr lang="en-GB" b="1" dirty="0" err="1"/>
              <a:t>explorar</a:t>
            </a:r>
            <a:r>
              <a:rPr lang="en-GB" b="1" dirty="0"/>
              <a:t> </a:t>
            </a:r>
            <a:r>
              <a:rPr lang="en-GB" b="1" dirty="0" err="1"/>
              <a:t>os</a:t>
            </a:r>
            <a:r>
              <a:rPr lang="en-GB" b="1" dirty="0"/>
              <a:t> </a:t>
            </a:r>
            <a:r>
              <a:rPr lang="en-GB" b="1" dirty="0" err="1"/>
              <a:t>fundamentos</a:t>
            </a:r>
            <a:r>
              <a:rPr lang="en-GB" b="1" dirty="0"/>
              <a:t> da </a:t>
            </a:r>
            <a:r>
              <a:rPr lang="en-GB" b="1" dirty="0" err="1"/>
              <a:t>engenharia</a:t>
            </a:r>
            <a:r>
              <a:rPr lang="en-GB" dirty="0"/>
              <a:t> </a:t>
            </a:r>
            <a:r>
              <a:rPr lang="en-GB" dirty="0" err="1"/>
              <a:t>numa</a:t>
            </a:r>
            <a:r>
              <a:rPr lang="en-GB" dirty="0"/>
              <a:t> </a:t>
            </a:r>
            <a:r>
              <a:rPr lang="en-GB" dirty="0" err="1"/>
              <a:t>fase</a:t>
            </a:r>
            <a:r>
              <a:rPr lang="en-GB" dirty="0"/>
              <a:t> </a:t>
            </a:r>
            <a:r>
              <a:rPr lang="en-GB" dirty="0" err="1"/>
              <a:t>inicial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Dá</a:t>
            </a:r>
            <a:r>
              <a:rPr lang="en-GB" dirty="0"/>
              <a:t> a </a:t>
            </a:r>
            <a:r>
              <a:rPr lang="en-GB" dirty="0" err="1"/>
              <a:t>possibilidade</a:t>
            </a:r>
            <a:r>
              <a:rPr lang="en-GB" dirty="0"/>
              <a:t> de </a:t>
            </a:r>
            <a:r>
              <a:rPr lang="en-GB" b="1" dirty="0" err="1"/>
              <a:t>adaptar</a:t>
            </a:r>
            <a:r>
              <a:rPr lang="en-GB" b="1" dirty="0"/>
              <a:t> o </a:t>
            </a:r>
            <a:r>
              <a:rPr lang="en-GB" b="1" dirty="0" err="1"/>
              <a:t>percurso</a:t>
            </a:r>
            <a:r>
              <a:rPr lang="en-GB" b="1" dirty="0"/>
              <a:t> </a:t>
            </a:r>
            <a:r>
              <a:rPr lang="en-GB" b="1" dirty="0" err="1"/>
              <a:t>académico</a:t>
            </a:r>
            <a:r>
              <a:rPr lang="en-GB" b="1" dirty="0"/>
              <a:t> </a:t>
            </a:r>
            <a:r>
              <a:rPr lang="en-GB" b="1" dirty="0" err="1"/>
              <a:t>aos</a:t>
            </a:r>
            <a:r>
              <a:rPr lang="en-GB" b="1" dirty="0"/>
              <a:t> interesses </a:t>
            </a:r>
            <a:r>
              <a:rPr lang="en-GB" b="1" dirty="0" err="1"/>
              <a:t>pessoais</a:t>
            </a:r>
            <a:r>
              <a:rPr lang="en-GB" dirty="0"/>
              <a:t> antes de </a:t>
            </a:r>
            <a:r>
              <a:rPr lang="en-GB" dirty="0" err="1"/>
              <a:t>escolher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área</a:t>
            </a:r>
            <a:r>
              <a:rPr lang="en-GB" dirty="0"/>
              <a:t> de </a:t>
            </a:r>
            <a:r>
              <a:rPr lang="en-GB" dirty="0" err="1"/>
              <a:t>especialização</a:t>
            </a:r>
            <a:r>
              <a:rPr lang="en-GB" dirty="0"/>
              <a:t>.</a:t>
            </a:r>
          </a:p>
          <a:p>
            <a:endParaRPr lang="en-PT" dirty="0"/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8359F458-34C5-26F9-C86E-CA0EAC2A8F7B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24B237EE-EA01-0B15-37C9-4AE6FF1E4A79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065B53DD-DFEB-311E-FC25-F967B7C790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1B539E-3295-FB74-AF61-5659BBC0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96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C109C-B1C2-5F53-08CB-590D042BD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CB1F031-33E1-E070-D2BA-51AB37A58D63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F20E7F1-873F-D90F-B931-78F5F456206D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E5376878-03FA-C231-20D6-1AB73E841C6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6A19830D-D251-FAE9-B292-F0FD4FD1A28C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1C8784EB-DDF0-56F0-3374-21D1835CF29D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23DB14BE-BE45-D38A-08A4-EE96AF0EE8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420628"/>
          </a:xfrm>
        </p:spPr>
        <p:txBody>
          <a:bodyPr vert="horz" wrap="square" lIns="0" tIns="35560" rIns="0" bIns="0" rtlCol="0">
            <a:spAutoFit/>
          </a:bodyPr>
          <a:lstStyle/>
          <a:p>
            <a:r>
              <a:rPr lang="en-GB" dirty="0" err="1"/>
              <a:t>Objectivos</a:t>
            </a:r>
            <a:endParaRPr lang="en-GB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185A36B5-C6C0-D7CD-1369-4E7304D49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739455"/>
            <a:ext cx="6522974" cy="4708981"/>
          </a:xfrm>
        </p:spPr>
        <p:txBody>
          <a:bodyPr/>
          <a:lstStyle/>
          <a:p>
            <a:r>
              <a:rPr lang="en-GB" dirty="0"/>
              <a:t>O </a:t>
            </a:r>
            <a:r>
              <a:rPr lang="en-GB" b="1" dirty="0" err="1"/>
              <a:t>programa</a:t>
            </a:r>
            <a:r>
              <a:rPr lang="en-GB" b="1" dirty="0"/>
              <a:t> GENI no Técnico</a:t>
            </a:r>
            <a:r>
              <a:rPr lang="en-GB" dirty="0"/>
              <a:t> </a:t>
            </a:r>
            <a:r>
              <a:rPr lang="en-GB" dirty="0" err="1"/>
              <a:t>foi</a:t>
            </a:r>
            <a:r>
              <a:rPr lang="en-GB" dirty="0"/>
              <a:t> </a:t>
            </a:r>
            <a:r>
              <a:rPr lang="en-GB" dirty="0" err="1"/>
              <a:t>concebido</a:t>
            </a:r>
            <a:r>
              <a:rPr lang="en-GB" dirty="0"/>
              <a:t> para </a:t>
            </a:r>
            <a:r>
              <a:rPr lang="en-GB" dirty="0" err="1"/>
              <a:t>preparar</a:t>
            </a:r>
            <a:r>
              <a:rPr lang="en-GB" dirty="0"/>
              <a:t> </a:t>
            </a:r>
            <a:r>
              <a:rPr lang="en-GB" dirty="0" err="1"/>
              <a:t>futuros</a:t>
            </a:r>
            <a:r>
              <a:rPr lang="en-GB" dirty="0"/>
              <a:t> </a:t>
            </a:r>
            <a:r>
              <a:rPr lang="en-GB" dirty="0" err="1"/>
              <a:t>engenheiros</a:t>
            </a:r>
            <a:r>
              <a:rPr lang="en-GB" dirty="0"/>
              <a:t> para as </a:t>
            </a:r>
            <a:r>
              <a:rPr lang="en-GB" dirty="0" err="1"/>
              <a:t>exigências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evolução</a:t>
            </a:r>
            <a:r>
              <a:rPr lang="en-GB" dirty="0"/>
              <a:t> da </a:t>
            </a:r>
            <a:r>
              <a:rPr lang="en-GB" dirty="0" err="1"/>
              <a:t>sociedade</a:t>
            </a:r>
            <a:r>
              <a:rPr lang="en-GB" dirty="0"/>
              <a:t> global.</a:t>
            </a:r>
          </a:p>
          <a:p>
            <a:endParaRPr lang="en-GB" dirty="0"/>
          </a:p>
          <a:p>
            <a:r>
              <a:rPr lang="en-GB" dirty="0" err="1"/>
              <a:t>Proporciona</a:t>
            </a:r>
            <a:r>
              <a:rPr lang="en-GB" dirty="0"/>
              <a:t> </a:t>
            </a:r>
            <a:r>
              <a:rPr lang="en-GB" b="1" dirty="0" err="1"/>
              <a:t>uma</a:t>
            </a:r>
            <a:r>
              <a:rPr lang="en-GB" b="1" dirty="0"/>
              <a:t> base </a:t>
            </a:r>
            <a:r>
              <a:rPr lang="en-GB" b="1" dirty="0" err="1"/>
              <a:t>sólida</a:t>
            </a:r>
            <a:r>
              <a:rPr lang="en-GB" b="1" dirty="0"/>
              <a:t> </a:t>
            </a:r>
            <a:r>
              <a:rPr lang="en-GB" b="1" dirty="0" err="1"/>
              <a:t>nas</a:t>
            </a:r>
            <a:r>
              <a:rPr lang="en-GB" b="1" dirty="0"/>
              <a:t> </a:t>
            </a:r>
            <a:r>
              <a:rPr lang="en-GB" b="1" dirty="0" err="1"/>
              <a:t>ciências</a:t>
            </a:r>
            <a:r>
              <a:rPr lang="en-GB" b="1" dirty="0"/>
              <a:t> </a:t>
            </a:r>
            <a:r>
              <a:rPr lang="en-GB" b="1" dirty="0" err="1"/>
              <a:t>básicas</a:t>
            </a:r>
            <a:r>
              <a:rPr lang="en-GB" b="1" dirty="0"/>
              <a:t> e </a:t>
            </a:r>
            <a:r>
              <a:rPr lang="en-GB" b="1" dirty="0" err="1"/>
              <a:t>nas</a:t>
            </a:r>
            <a:r>
              <a:rPr lang="en-GB" b="1" dirty="0"/>
              <a:t> </a:t>
            </a:r>
            <a:r>
              <a:rPr lang="en-GB" b="1" dirty="0" err="1"/>
              <a:t>disciplinas</a:t>
            </a:r>
            <a:r>
              <a:rPr lang="en-GB" b="1" dirty="0"/>
              <a:t> </a:t>
            </a:r>
            <a:r>
              <a:rPr lang="en-GB" b="1" dirty="0" err="1"/>
              <a:t>fundamentais</a:t>
            </a:r>
            <a:r>
              <a:rPr lang="en-GB" b="1" dirty="0"/>
              <a:t> da </a:t>
            </a:r>
            <a:r>
              <a:rPr lang="en-GB" b="1" dirty="0" err="1"/>
              <a:t>engenharia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Promove</a:t>
            </a:r>
            <a:r>
              <a:rPr lang="en-GB" dirty="0"/>
              <a:t> </a:t>
            </a:r>
            <a:r>
              <a:rPr lang="en-GB" b="1" dirty="0" err="1"/>
              <a:t>resolução</a:t>
            </a:r>
            <a:r>
              <a:rPr lang="en-GB" b="1" dirty="0"/>
              <a:t> de </a:t>
            </a:r>
            <a:r>
              <a:rPr lang="en-GB" b="1" dirty="0" err="1"/>
              <a:t>problemas</a:t>
            </a:r>
            <a:r>
              <a:rPr lang="en-GB" b="1" dirty="0"/>
              <a:t>, </a:t>
            </a:r>
            <a:r>
              <a:rPr lang="en-GB" b="1" dirty="0" err="1"/>
              <a:t>pensamento</a:t>
            </a:r>
            <a:r>
              <a:rPr lang="en-GB" b="1" dirty="0"/>
              <a:t> </a:t>
            </a:r>
            <a:r>
              <a:rPr lang="en-GB" b="1" dirty="0" err="1"/>
              <a:t>crítico</a:t>
            </a:r>
            <a:r>
              <a:rPr lang="en-GB" b="1" dirty="0"/>
              <a:t>, </a:t>
            </a:r>
            <a:r>
              <a:rPr lang="en-GB" b="1" dirty="0" err="1"/>
              <a:t>criatividade</a:t>
            </a:r>
            <a:r>
              <a:rPr lang="en-GB" b="1" dirty="0"/>
              <a:t> e </a:t>
            </a:r>
            <a:r>
              <a:rPr lang="en-GB" b="1" dirty="0" err="1"/>
              <a:t>consciência</a:t>
            </a:r>
            <a:r>
              <a:rPr lang="en-GB" b="1" dirty="0"/>
              <a:t> </a:t>
            </a:r>
            <a:r>
              <a:rPr lang="en-GB" b="1" dirty="0" err="1"/>
              <a:t>ética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Integra </a:t>
            </a:r>
            <a:r>
              <a:rPr lang="en-GB" b="1" dirty="0" err="1"/>
              <a:t>pensamento</a:t>
            </a:r>
            <a:r>
              <a:rPr lang="en-GB" b="1" dirty="0"/>
              <a:t> </a:t>
            </a:r>
            <a:r>
              <a:rPr lang="en-GB" b="1" dirty="0" err="1"/>
              <a:t>computacional</a:t>
            </a:r>
            <a:r>
              <a:rPr lang="en-GB" b="1" dirty="0"/>
              <a:t> </a:t>
            </a:r>
            <a:r>
              <a:rPr lang="en-GB" b="1" dirty="0" err="1"/>
              <a:t>moderno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formação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engenharia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Desenvolve</a:t>
            </a:r>
            <a:r>
              <a:rPr lang="en-GB" dirty="0"/>
              <a:t> </a:t>
            </a:r>
            <a:r>
              <a:rPr lang="en-GB" dirty="0" err="1"/>
              <a:t>competências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b="1" dirty="0" err="1"/>
              <a:t>comunicação</a:t>
            </a:r>
            <a:r>
              <a:rPr lang="en-GB" b="1" dirty="0"/>
              <a:t> e </a:t>
            </a:r>
            <a:r>
              <a:rPr lang="en-GB" b="1" dirty="0" err="1"/>
              <a:t>compreensão</a:t>
            </a:r>
            <a:r>
              <a:rPr lang="en-GB" b="1" dirty="0"/>
              <a:t> cultural</a:t>
            </a:r>
            <a:r>
              <a:rPr lang="en-GB" dirty="0"/>
              <a:t>.</a:t>
            </a:r>
          </a:p>
          <a:p>
            <a:r>
              <a:rPr lang="en-GB" dirty="0" err="1"/>
              <a:t>Incentiva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atitude</a:t>
            </a:r>
            <a:r>
              <a:rPr lang="en-GB" dirty="0"/>
              <a:t> de </a:t>
            </a:r>
            <a:r>
              <a:rPr lang="en-GB" b="1" dirty="0" err="1"/>
              <a:t>aprendizagem</a:t>
            </a:r>
            <a:r>
              <a:rPr lang="en-GB" b="1" dirty="0"/>
              <a:t> </a:t>
            </a:r>
            <a:r>
              <a:rPr lang="en-GB" b="1" dirty="0" err="1"/>
              <a:t>ao</a:t>
            </a:r>
            <a:r>
              <a:rPr lang="en-GB" b="1" dirty="0"/>
              <a:t> </a:t>
            </a:r>
            <a:r>
              <a:rPr lang="en-GB" b="1" dirty="0" err="1"/>
              <a:t>longo</a:t>
            </a:r>
            <a:r>
              <a:rPr lang="en-GB" b="1" dirty="0"/>
              <a:t> da </a:t>
            </a:r>
            <a:r>
              <a:rPr lang="en-GB" b="1" dirty="0" err="1"/>
              <a:t>vida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Prepara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estudantes</a:t>
            </a:r>
            <a:r>
              <a:rPr lang="en-GB" dirty="0"/>
              <a:t> para </a:t>
            </a:r>
            <a:r>
              <a:rPr lang="en-GB" dirty="0" err="1"/>
              <a:t>enfrentar</a:t>
            </a:r>
            <a:r>
              <a:rPr lang="en-GB" dirty="0"/>
              <a:t> </a:t>
            </a:r>
            <a:r>
              <a:rPr lang="en-GB" b="1" dirty="0" err="1"/>
              <a:t>os</a:t>
            </a:r>
            <a:r>
              <a:rPr lang="en-GB" b="1" dirty="0"/>
              <a:t> </a:t>
            </a:r>
            <a:r>
              <a:rPr lang="en-GB" b="1" dirty="0" err="1"/>
              <a:t>desafios</a:t>
            </a:r>
            <a:r>
              <a:rPr lang="en-GB" b="1" dirty="0"/>
              <a:t> de um </a:t>
            </a:r>
            <a:r>
              <a:rPr lang="en-GB" b="1" dirty="0" err="1"/>
              <a:t>mundo</a:t>
            </a:r>
            <a:r>
              <a:rPr lang="en-GB" b="1" dirty="0"/>
              <a:t> </a:t>
            </a:r>
            <a:r>
              <a:rPr lang="en-GB" b="1" dirty="0" err="1"/>
              <a:t>cada</a:t>
            </a:r>
            <a:r>
              <a:rPr lang="en-GB" b="1" dirty="0"/>
              <a:t> </a:t>
            </a:r>
            <a:r>
              <a:rPr lang="en-GB" b="1" dirty="0" err="1"/>
              <a:t>vez</a:t>
            </a:r>
            <a:r>
              <a:rPr lang="en-GB" b="1" dirty="0"/>
              <a:t> </a:t>
            </a:r>
            <a:r>
              <a:rPr lang="en-GB" b="1" dirty="0" err="1"/>
              <a:t>mais</a:t>
            </a:r>
            <a:r>
              <a:rPr lang="en-GB" b="1" dirty="0"/>
              <a:t> </a:t>
            </a:r>
            <a:r>
              <a:rPr lang="en-GB" b="1" dirty="0" err="1"/>
              <a:t>interligado</a:t>
            </a:r>
            <a:r>
              <a:rPr lang="en-GB" dirty="0"/>
              <a:t>.</a:t>
            </a:r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53B54E58-2A29-0679-4550-BBE50333C533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B243D008-B1D9-446D-EE7E-2A6D946FF37F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4E005EE5-9D3E-4B6D-2CC6-A90A5EFEE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01D6C99-7E52-04E5-7088-BF6A2E485A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52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FFAB-980B-B832-B76D-737D247CE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B2B54D8-B6F4-4B2F-2B80-2DCA64B9E762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022F3A0-0639-6C71-F7E0-96164B5495E1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787E8B4C-D7B4-86B2-FC6C-BBBC982B178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338F188D-135A-0681-63FF-DA1EFD85F1AE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D4EAB6A4-53A8-D1A1-AEFC-89444442038C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64869518-C5E1-FB81-C6BF-19F1F8C1E1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420628"/>
          </a:xfrm>
        </p:spPr>
        <p:txBody>
          <a:bodyPr vert="horz" wrap="square" lIns="0" tIns="35560" rIns="0" bIns="0" rtlCol="0">
            <a:spAutoFit/>
          </a:bodyPr>
          <a:lstStyle/>
          <a:p>
            <a:r>
              <a:rPr lang="en-GB" dirty="0"/>
              <a:t>Uma </a:t>
            </a:r>
            <a:r>
              <a:rPr lang="en-GB" dirty="0" err="1"/>
              <a:t>perspectiva</a:t>
            </a:r>
            <a:r>
              <a:rPr lang="en-GB" dirty="0"/>
              <a:t> </a:t>
            </a:r>
            <a:r>
              <a:rPr lang="en-GB" dirty="0" err="1"/>
              <a:t>ampla</a:t>
            </a:r>
            <a:r>
              <a:rPr lang="en-GB" dirty="0"/>
              <a:t> da </a:t>
            </a:r>
            <a:r>
              <a:rPr lang="en-GB" dirty="0" err="1"/>
              <a:t>Engenharia</a:t>
            </a:r>
            <a:endParaRPr lang="en-GB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AC1A840-299D-FC37-36E6-72062C9BE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739455"/>
            <a:ext cx="6522974" cy="4708981"/>
          </a:xfrm>
        </p:spPr>
        <p:txBody>
          <a:bodyPr/>
          <a:lstStyle/>
          <a:p>
            <a:r>
              <a:rPr lang="en-GB" dirty="0"/>
              <a:t>Ao </a:t>
            </a:r>
            <a:r>
              <a:rPr lang="en-GB" dirty="0" err="1"/>
              <a:t>contrário</a:t>
            </a:r>
            <a:r>
              <a:rPr lang="en-GB" dirty="0"/>
              <a:t> das </a:t>
            </a:r>
            <a:r>
              <a:rPr lang="en-GB" dirty="0" err="1"/>
              <a:t>licenciaturas</a:t>
            </a:r>
            <a:r>
              <a:rPr lang="en-GB" dirty="0"/>
              <a:t> </a:t>
            </a:r>
            <a:r>
              <a:rPr lang="en-GB" dirty="0" err="1"/>
              <a:t>tradicionais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engenharia</a:t>
            </a:r>
            <a:r>
              <a:rPr lang="en-GB" dirty="0"/>
              <a:t>,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privilegiam</a:t>
            </a:r>
            <a:r>
              <a:rPr lang="en-GB" dirty="0"/>
              <a:t> a </a:t>
            </a:r>
            <a:r>
              <a:rPr lang="en-GB" b="1" dirty="0" err="1"/>
              <a:t>especialização</a:t>
            </a:r>
            <a:r>
              <a:rPr lang="en-GB" b="1" dirty="0"/>
              <a:t> </a:t>
            </a:r>
            <a:r>
              <a:rPr lang="en-GB" b="1" dirty="0" err="1"/>
              <a:t>precoce</a:t>
            </a:r>
            <a:r>
              <a:rPr lang="en-GB" dirty="0"/>
              <a:t>, o </a:t>
            </a:r>
            <a:r>
              <a:rPr lang="en-GB" b="1" dirty="0"/>
              <a:t>GENI </a:t>
            </a:r>
            <a:r>
              <a:rPr lang="en-GB" b="1" dirty="0" err="1"/>
              <a:t>oferece</a:t>
            </a:r>
            <a:r>
              <a:rPr lang="en-GB" b="1" dirty="0"/>
              <a:t> </a:t>
            </a:r>
            <a:r>
              <a:rPr lang="en-GB" b="1" dirty="0" err="1"/>
              <a:t>uma</a:t>
            </a:r>
            <a:r>
              <a:rPr lang="en-GB" b="1" dirty="0"/>
              <a:t> </a:t>
            </a:r>
            <a:r>
              <a:rPr lang="en-GB" b="1" dirty="0" err="1"/>
              <a:t>perspetiva</a:t>
            </a:r>
            <a:r>
              <a:rPr lang="en-GB" b="1" dirty="0"/>
              <a:t> </a:t>
            </a:r>
            <a:r>
              <a:rPr lang="en-GB" b="1" dirty="0" err="1"/>
              <a:t>mais</a:t>
            </a:r>
            <a:r>
              <a:rPr lang="en-GB" b="1" dirty="0"/>
              <a:t> </a:t>
            </a:r>
            <a:r>
              <a:rPr lang="en-GB" b="1" dirty="0" err="1"/>
              <a:t>ampla</a:t>
            </a:r>
            <a:r>
              <a:rPr lang="en-GB" dirty="0"/>
              <a:t> da </a:t>
            </a:r>
            <a:r>
              <a:rPr lang="en-GB" dirty="0" err="1"/>
              <a:t>engenharia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Permite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estudantes</a:t>
            </a:r>
            <a:r>
              <a:rPr lang="en-GB" dirty="0"/>
              <a:t> </a:t>
            </a:r>
            <a:r>
              <a:rPr lang="en-GB" b="1" dirty="0" err="1"/>
              <a:t>explorar</a:t>
            </a:r>
            <a:r>
              <a:rPr lang="en-GB" b="1" dirty="0"/>
              <a:t> </a:t>
            </a:r>
            <a:r>
              <a:rPr lang="en-GB" b="1" dirty="0" err="1"/>
              <a:t>os</a:t>
            </a:r>
            <a:r>
              <a:rPr lang="en-GB" b="1" dirty="0"/>
              <a:t> </a:t>
            </a:r>
            <a:r>
              <a:rPr lang="en-GB" b="1" dirty="0" err="1"/>
              <a:t>fundamentos</a:t>
            </a:r>
            <a:r>
              <a:rPr lang="en-GB" b="1" dirty="0"/>
              <a:t> da </a:t>
            </a:r>
            <a:r>
              <a:rPr lang="en-GB" b="1" dirty="0" err="1"/>
              <a:t>engenharia</a:t>
            </a:r>
            <a:r>
              <a:rPr lang="en-GB" dirty="0"/>
              <a:t> antes de </a:t>
            </a:r>
            <a:r>
              <a:rPr lang="en-GB" dirty="0" err="1"/>
              <a:t>escolherem</a:t>
            </a:r>
            <a:r>
              <a:rPr lang="en-GB" dirty="0"/>
              <a:t> um </a:t>
            </a:r>
            <a:r>
              <a:rPr lang="en-GB" dirty="0" err="1"/>
              <a:t>percurso</a:t>
            </a:r>
            <a:r>
              <a:rPr lang="en-GB" dirty="0"/>
              <a:t> </a:t>
            </a:r>
            <a:r>
              <a:rPr lang="en-GB" dirty="0" err="1"/>
              <a:t>específico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dirty="0" err="1"/>
              <a:t>flexibilidade</a:t>
            </a:r>
            <a:r>
              <a:rPr lang="en-GB" dirty="0"/>
              <a:t> do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possibilita</a:t>
            </a:r>
            <a:r>
              <a:rPr lang="en-GB" dirty="0"/>
              <a:t> </a:t>
            </a:r>
            <a:r>
              <a:rPr lang="en-GB" b="1" dirty="0" err="1"/>
              <a:t>moldar</a:t>
            </a:r>
            <a:r>
              <a:rPr lang="en-GB" b="1" dirty="0"/>
              <a:t> o </a:t>
            </a:r>
            <a:r>
              <a:rPr lang="en-GB" b="1" dirty="0" err="1"/>
              <a:t>percurso</a:t>
            </a:r>
            <a:r>
              <a:rPr lang="en-GB" b="1" dirty="0"/>
              <a:t> </a:t>
            </a:r>
            <a:r>
              <a:rPr lang="en-GB" b="1" dirty="0" err="1"/>
              <a:t>académico</a:t>
            </a:r>
            <a:r>
              <a:rPr lang="en-GB" b="1" dirty="0"/>
              <a:t> de </a:t>
            </a:r>
            <a:r>
              <a:rPr lang="en-GB" b="1" dirty="0" err="1"/>
              <a:t>acordo</a:t>
            </a:r>
            <a:r>
              <a:rPr lang="en-GB" b="1" dirty="0"/>
              <a:t> com </a:t>
            </a:r>
            <a:r>
              <a:rPr lang="en-GB" b="1" dirty="0" err="1"/>
              <a:t>os</a:t>
            </a:r>
            <a:r>
              <a:rPr lang="en-GB" b="1" dirty="0"/>
              <a:t> interesses </a:t>
            </a:r>
            <a:r>
              <a:rPr lang="en-GB" b="1" dirty="0" err="1"/>
              <a:t>individuais</a:t>
            </a:r>
            <a:r>
              <a:rPr lang="en-GB" dirty="0"/>
              <a:t>, </a:t>
            </a:r>
            <a:r>
              <a:rPr lang="en-GB" dirty="0" err="1"/>
              <a:t>mantendo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base </a:t>
            </a:r>
            <a:r>
              <a:rPr lang="en-GB" dirty="0" err="1"/>
              <a:t>técnica</a:t>
            </a:r>
            <a:r>
              <a:rPr lang="en-GB" dirty="0"/>
              <a:t> e </a:t>
            </a:r>
            <a:r>
              <a:rPr lang="en-GB" dirty="0" err="1"/>
              <a:t>profissional</a:t>
            </a:r>
            <a:r>
              <a:rPr lang="en-GB" dirty="0"/>
              <a:t> </a:t>
            </a:r>
            <a:r>
              <a:rPr lang="en-GB" dirty="0" err="1"/>
              <a:t>sólida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diplomados</a:t>
            </a:r>
            <a:r>
              <a:rPr lang="en-GB" dirty="0"/>
              <a:t> </a:t>
            </a:r>
            <a:r>
              <a:rPr lang="en-GB" dirty="0" err="1"/>
              <a:t>ficam</a:t>
            </a:r>
            <a:r>
              <a:rPr lang="en-GB" dirty="0"/>
              <a:t> </a:t>
            </a:r>
            <a:r>
              <a:rPr lang="en-GB" dirty="0" err="1"/>
              <a:t>preparados</a:t>
            </a:r>
            <a:r>
              <a:rPr lang="en-GB" dirty="0"/>
              <a:t> para </a:t>
            </a:r>
            <a:r>
              <a:rPr lang="en-GB" b="1" dirty="0" err="1"/>
              <a:t>entrar</a:t>
            </a:r>
            <a:r>
              <a:rPr lang="en-GB" b="1" dirty="0"/>
              <a:t> no mercado de </a:t>
            </a:r>
            <a:r>
              <a:rPr lang="en-GB" b="1" dirty="0" err="1"/>
              <a:t>trabalho</a:t>
            </a:r>
            <a:r>
              <a:rPr lang="en-GB" b="1" dirty="0"/>
              <a:t> </a:t>
            </a:r>
            <a:r>
              <a:rPr lang="en-GB" b="1" dirty="0" err="1"/>
              <a:t>em</a:t>
            </a:r>
            <a:r>
              <a:rPr lang="en-GB" b="1" dirty="0"/>
              <a:t> </a:t>
            </a:r>
            <a:r>
              <a:rPr lang="en-GB" b="1" dirty="0" err="1"/>
              <a:t>engenharia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b="1" dirty="0" err="1"/>
              <a:t>prosseguir</a:t>
            </a:r>
            <a:r>
              <a:rPr lang="en-GB" b="1" dirty="0"/>
              <a:t> </a:t>
            </a:r>
            <a:r>
              <a:rPr lang="en-GB" b="1" dirty="0" err="1"/>
              <a:t>estudos</a:t>
            </a:r>
            <a:r>
              <a:rPr lang="en-GB" b="1" dirty="0"/>
              <a:t> </a:t>
            </a:r>
            <a:r>
              <a:rPr lang="en-GB" b="1" dirty="0" err="1"/>
              <a:t>avançados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engenharia</a:t>
            </a:r>
            <a:r>
              <a:rPr lang="en-GB" dirty="0"/>
              <a:t>, </a:t>
            </a:r>
            <a:r>
              <a:rPr lang="en-GB" dirty="0" err="1"/>
              <a:t>ciência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gestão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Inclui</a:t>
            </a:r>
            <a:r>
              <a:rPr lang="en-GB" dirty="0"/>
              <a:t> </a:t>
            </a:r>
            <a:r>
              <a:rPr lang="en-GB" dirty="0" err="1"/>
              <a:t>preparação</a:t>
            </a:r>
            <a:r>
              <a:rPr lang="en-GB" dirty="0"/>
              <a:t> para a </a:t>
            </a:r>
            <a:r>
              <a:rPr lang="en-GB" b="1" dirty="0" err="1"/>
              <a:t>vasta</a:t>
            </a:r>
            <a:r>
              <a:rPr lang="en-GB" b="1" dirty="0"/>
              <a:t> </a:t>
            </a:r>
            <a:r>
              <a:rPr lang="en-GB" b="1" dirty="0" err="1"/>
              <a:t>oferta</a:t>
            </a:r>
            <a:r>
              <a:rPr lang="en-GB" b="1" dirty="0"/>
              <a:t> de </a:t>
            </a:r>
            <a:r>
              <a:rPr lang="en-GB" b="1" dirty="0" err="1"/>
              <a:t>programas</a:t>
            </a:r>
            <a:r>
              <a:rPr lang="en-GB" b="1" dirty="0"/>
              <a:t> de </a:t>
            </a:r>
            <a:r>
              <a:rPr lang="en-GB" b="1" dirty="0" err="1"/>
              <a:t>mestrado</a:t>
            </a:r>
            <a:r>
              <a:rPr lang="en-GB" b="1" dirty="0"/>
              <a:t> do Técnico</a:t>
            </a:r>
            <a:r>
              <a:rPr lang="en-GB" dirty="0"/>
              <a:t>.</a:t>
            </a:r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E3F58B7D-3989-2370-C68E-D0DE3A67E77A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E746E6C0-FDD2-1695-25F6-801F7DE90F8C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8106FC09-D19B-507E-4108-9EA2BCCA3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1CF9D73-6DBF-015C-3FC7-50F491D510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7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25420-D7CB-A20E-ACC9-443AFCBCA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5AA4027-2D27-36C5-2FD9-EED5EEF05FC9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4406FC9-C70D-40D5-7681-5A510F2C152B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8B736E0F-E449-115E-3CE9-947D1925BCB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FCF31BE6-3284-0B98-993B-9F75BA0506D1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65A900E6-3355-644B-27BE-DDF5DBACFF75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52F89A87-065E-F50B-4320-048D8EE87C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407804"/>
          </a:xfrm>
        </p:spPr>
        <p:txBody>
          <a:bodyPr vert="horz" wrap="square" lIns="0" tIns="35560" rIns="0" bIns="0" rtlCol="0">
            <a:spAutoFit/>
          </a:bodyPr>
          <a:lstStyle/>
          <a:p>
            <a:pPr marL="12700" marR="678815">
              <a:lnSpc>
                <a:spcPts val="2900"/>
              </a:lnSpc>
              <a:spcBef>
                <a:spcPts val="280"/>
              </a:spcBef>
            </a:pPr>
            <a:r>
              <a:rPr lang="en-GB" spc="-10" dirty="0"/>
              <a:t>Um </a:t>
            </a:r>
            <a:r>
              <a:rPr lang="en-GB" spc="-10" dirty="0" err="1"/>
              <a:t>percurso</a:t>
            </a:r>
            <a:r>
              <a:rPr lang="en-GB" spc="-10" dirty="0"/>
              <a:t> </a:t>
            </a:r>
            <a:r>
              <a:rPr lang="en-GB" spc="-10" dirty="0" err="1"/>
              <a:t>flexível</a:t>
            </a:r>
            <a:endParaRPr lang="en-GB" dirty="0"/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7157B468-1D44-3346-867D-1EF569770D4A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0DCF3D9A-3E96-5628-2545-01D2CC3CF219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C264B104-AD39-2C66-031C-DC488ED78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0FEACF-A3BB-8FD5-F9C0-B5E86BE87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338759"/>
            <a:ext cx="6522974" cy="1384995"/>
          </a:xfrm>
        </p:spPr>
        <p:txBody>
          <a:bodyPr/>
          <a:lstStyle/>
          <a:p>
            <a:r>
              <a:rPr lang="en-PT" dirty="0"/>
              <a:t>Acesso a </a:t>
            </a:r>
            <a:r>
              <a:rPr lang="en-PT" b="1" dirty="0"/>
              <a:t>qualquer mestrado </a:t>
            </a:r>
            <a:r>
              <a:rPr lang="en-PT" dirty="0"/>
              <a:t>do IST</a:t>
            </a:r>
          </a:p>
          <a:p>
            <a:endParaRPr lang="en-PT" dirty="0"/>
          </a:p>
          <a:p>
            <a:r>
              <a:rPr lang="en-GB" dirty="0"/>
              <a:t>O</a:t>
            </a:r>
            <a:r>
              <a:rPr lang="en-PT" dirty="0"/>
              <a:t>u</a:t>
            </a:r>
          </a:p>
          <a:p>
            <a:endParaRPr lang="en-PT" dirty="0"/>
          </a:p>
          <a:p>
            <a:r>
              <a:rPr lang="en-PT" dirty="0"/>
              <a:t>a opção para se graduarem </a:t>
            </a:r>
            <a:r>
              <a:rPr lang="en-PT" b="1" dirty="0"/>
              <a:t>em qualquer licenciatura do IST</a:t>
            </a:r>
          </a:p>
        </p:txBody>
      </p:sp>
      <p:grpSp>
        <p:nvGrpSpPr>
          <p:cNvPr id="9" name="object 8">
            <a:extLst>
              <a:ext uri="{FF2B5EF4-FFF2-40B4-BE49-F238E27FC236}">
                <a16:creationId xmlns:a16="http://schemas.microsoft.com/office/drawing/2014/main" id="{32489BBC-9310-E54F-1354-CB3CF2EE1B70}"/>
              </a:ext>
            </a:extLst>
          </p:cNvPr>
          <p:cNvGrpSpPr/>
          <p:nvPr/>
        </p:nvGrpSpPr>
        <p:grpSpPr>
          <a:xfrm>
            <a:off x="3710307" y="3003053"/>
            <a:ext cx="6408420" cy="3736340"/>
            <a:chOff x="3923995" y="3470643"/>
            <a:chExt cx="6408420" cy="3736340"/>
          </a:xfrm>
        </p:grpSpPr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4A6D4F44-6287-8660-6B97-BA0548A9FF3F}"/>
                </a:ext>
              </a:extLst>
            </p:cNvPr>
            <p:cNvSpPr/>
            <p:nvPr/>
          </p:nvSpPr>
          <p:spPr>
            <a:xfrm>
              <a:off x="3923995" y="3470643"/>
              <a:ext cx="6408420" cy="3736340"/>
            </a:xfrm>
            <a:custGeom>
              <a:avLst/>
              <a:gdLst/>
              <a:ahLst/>
              <a:cxnLst/>
              <a:rect l="l" t="t" r="r" b="b"/>
              <a:pathLst>
                <a:path w="6408420" h="3736340">
                  <a:moveTo>
                    <a:pt x="1215110" y="0"/>
                  </a:moveTo>
                  <a:lnTo>
                    <a:pt x="0" y="0"/>
                  </a:lnTo>
                  <a:lnTo>
                    <a:pt x="0" y="3736200"/>
                  </a:lnTo>
                  <a:lnTo>
                    <a:pt x="1215110" y="3736200"/>
                  </a:lnTo>
                  <a:lnTo>
                    <a:pt x="1215110" y="0"/>
                  </a:lnTo>
                  <a:close/>
                </a:path>
                <a:path w="6408420" h="3736340">
                  <a:moveTo>
                    <a:pt x="2480576" y="0"/>
                  </a:moveTo>
                  <a:lnTo>
                    <a:pt x="1265466" y="0"/>
                  </a:lnTo>
                  <a:lnTo>
                    <a:pt x="1265466" y="3736200"/>
                  </a:lnTo>
                  <a:lnTo>
                    <a:pt x="2480576" y="3736200"/>
                  </a:lnTo>
                  <a:lnTo>
                    <a:pt x="2480576" y="0"/>
                  </a:lnTo>
                  <a:close/>
                </a:path>
                <a:path w="6408420" h="3736340">
                  <a:moveTo>
                    <a:pt x="6408001" y="2616657"/>
                  </a:moveTo>
                  <a:lnTo>
                    <a:pt x="2530945" y="2616657"/>
                  </a:lnTo>
                  <a:lnTo>
                    <a:pt x="2530945" y="3736200"/>
                  </a:lnTo>
                  <a:lnTo>
                    <a:pt x="6408001" y="3736200"/>
                  </a:lnTo>
                  <a:lnTo>
                    <a:pt x="6408001" y="2616657"/>
                  </a:lnTo>
                  <a:close/>
                </a:path>
                <a:path w="6408420" h="3736340">
                  <a:moveTo>
                    <a:pt x="6408001" y="12"/>
                  </a:moveTo>
                  <a:lnTo>
                    <a:pt x="2530945" y="12"/>
                  </a:lnTo>
                  <a:lnTo>
                    <a:pt x="2530945" y="2566289"/>
                  </a:lnTo>
                  <a:lnTo>
                    <a:pt x="6408001" y="2566289"/>
                  </a:lnTo>
                  <a:lnTo>
                    <a:pt x="6408001" y="12"/>
                  </a:lnTo>
                  <a:close/>
                </a:path>
              </a:pathLst>
            </a:custGeom>
            <a:solidFill>
              <a:srgbClr val="DDDB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939EC17F-65F1-AAE5-8F33-09765B492893}"/>
                </a:ext>
              </a:extLst>
            </p:cNvPr>
            <p:cNvSpPr/>
            <p:nvPr/>
          </p:nvSpPr>
          <p:spPr>
            <a:xfrm>
              <a:off x="7751750" y="6841818"/>
              <a:ext cx="1207770" cy="0"/>
            </a:xfrm>
            <a:custGeom>
              <a:avLst/>
              <a:gdLst/>
              <a:ahLst/>
              <a:cxnLst/>
              <a:rect l="l" t="t" r="r" b="b"/>
              <a:pathLst>
                <a:path w="1207770">
                  <a:moveTo>
                    <a:pt x="0" y="0"/>
                  </a:moveTo>
                  <a:lnTo>
                    <a:pt x="1207357" y="0"/>
                  </a:lnTo>
                </a:path>
              </a:pathLst>
            </a:custGeom>
            <a:ln w="17614">
              <a:solidFill>
                <a:srgbClr val="0000A6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1">
              <a:extLst>
                <a:ext uri="{FF2B5EF4-FFF2-40B4-BE49-F238E27FC236}">
                  <a16:creationId xmlns:a16="http://schemas.microsoft.com/office/drawing/2014/main" id="{0E4800F9-7E21-A0FF-2109-744B3B548042}"/>
                </a:ext>
              </a:extLst>
            </p:cNvPr>
            <p:cNvSpPr/>
            <p:nvPr/>
          </p:nvSpPr>
          <p:spPr>
            <a:xfrm>
              <a:off x="7475296" y="4761764"/>
              <a:ext cx="106045" cy="0"/>
            </a:xfrm>
            <a:custGeom>
              <a:avLst/>
              <a:gdLst/>
              <a:ahLst/>
              <a:cxnLst/>
              <a:rect l="l" t="t" r="r" b="b"/>
              <a:pathLst>
                <a:path w="106045">
                  <a:moveTo>
                    <a:pt x="0" y="0"/>
                  </a:moveTo>
                  <a:lnTo>
                    <a:pt x="105817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2">
              <a:extLst>
                <a:ext uri="{FF2B5EF4-FFF2-40B4-BE49-F238E27FC236}">
                  <a16:creationId xmlns:a16="http://schemas.microsoft.com/office/drawing/2014/main" id="{CE392D94-C262-1E7D-6699-C554C83FB9D0}"/>
                </a:ext>
              </a:extLst>
            </p:cNvPr>
            <p:cNvSpPr/>
            <p:nvPr/>
          </p:nvSpPr>
          <p:spPr>
            <a:xfrm>
              <a:off x="7581115" y="4170733"/>
              <a:ext cx="120650" cy="1182370"/>
            </a:xfrm>
            <a:custGeom>
              <a:avLst/>
              <a:gdLst/>
              <a:ahLst/>
              <a:cxnLst/>
              <a:rect l="l" t="t" r="r" b="b"/>
              <a:pathLst>
                <a:path w="120650" h="1182370">
                  <a:moveTo>
                    <a:pt x="120396" y="0"/>
                  </a:moveTo>
                  <a:lnTo>
                    <a:pt x="0" y="0"/>
                  </a:lnTo>
                  <a:lnTo>
                    <a:pt x="0" y="1182065"/>
                  </a:lnTo>
                  <a:lnTo>
                    <a:pt x="120396" y="1182065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3">
              <a:extLst>
                <a:ext uri="{FF2B5EF4-FFF2-40B4-BE49-F238E27FC236}">
                  <a16:creationId xmlns:a16="http://schemas.microsoft.com/office/drawing/2014/main" id="{44DFA8AB-62D2-144E-4CEB-F674608D4157}"/>
                </a:ext>
              </a:extLst>
            </p:cNvPr>
            <p:cNvSpPr/>
            <p:nvPr/>
          </p:nvSpPr>
          <p:spPr>
            <a:xfrm>
              <a:off x="6305636" y="4760624"/>
              <a:ext cx="347345" cy="788035"/>
            </a:xfrm>
            <a:custGeom>
              <a:avLst/>
              <a:gdLst/>
              <a:ahLst/>
              <a:cxnLst/>
              <a:rect l="l" t="t" r="r" b="b"/>
              <a:pathLst>
                <a:path w="347345" h="788035">
                  <a:moveTo>
                    <a:pt x="347078" y="0"/>
                  </a:moveTo>
                  <a:lnTo>
                    <a:pt x="226682" y="0"/>
                  </a:lnTo>
                  <a:lnTo>
                    <a:pt x="226682" y="787514"/>
                  </a:lnTo>
                  <a:lnTo>
                    <a:pt x="0" y="787514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4">
              <a:extLst>
                <a:ext uri="{FF2B5EF4-FFF2-40B4-BE49-F238E27FC236}">
                  <a16:creationId xmlns:a16="http://schemas.microsoft.com/office/drawing/2014/main" id="{1382E496-6079-B743-D723-6FF1B0CE1308}"/>
                </a:ext>
              </a:extLst>
            </p:cNvPr>
            <p:cNvSpPr/>
            <p:nvPr/>
          </p:nvSpPr>
          <p:spPr>
            <a:xfrm>
              <a:off x="6532322" y="5230834"/>
              <a:ext cx="120650" cy="1610995"/>
            </a:xfrm>
            <a:custGeom>
              <a:avLst/>
              <a:gdLst/>
              <a:ahLst/>
              <a:cxnLst/>
              <a:rect l="l" t="t" r="r" b="b"/>
              <a:pathLst>
                <a:path w="120650" h="1610995">
                  <a:moveTo>
                    <a:pt x="0" y="0"/>
                  </a:moveTo>
                  <a:lnTo>
                    <a:pt x="0" y="1610982"/>
                  </a:lnTo>
                  <a:lnTo>
                    <a:pt x="120396" y="1610982"/>
                  </a:lnTo>
                </a:path>
              </a:pathLst>
            </a:custGeom>
            <a:ln w="17614">
              <a:solidFill>
                <a:srgbClr val="0000A6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5">
              <a:extLst>
                <a:ext uri="{FF2B5EF4-FFF2-40B4-BE49-F238E27FC236}">
                  <a16:creationId xmlns:a16="http://schemas.microsoft.com/office/drawing/2014/main" id="{91259849-9960-D8E4-A646-CC23ED3001C1}"/>
                </a:ext>
              </a:extLst>
            </p:cNvPr>
            <p:cNvSpPr/>
            <p:nvPr/>
          </p:nvSpPr>
          <p:spPr>
            <a:xfrm>
              <a:off x="8724922" y="4170733"/>
              <a:ext cx="126364" cy="0"/>
            </a:xfrm>
            <a:custGeom>
              <a:avLst/>
              <a:gdLst/>
              <a:ahLst/>
              <a:cxnLst/>
              <a:rect l="l" t="t" r="r" b="b"/>
              <a:pathLst>
                <a:path w="126365">
                  <a:moveTo>
                    <a:pt x="0" y="0"/>
                  </a:moveTo>
                  <a:lnTo>
                    <a:pt x="125958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6">
              <a:extLst>
                <a:ext uri="{FF2B5EF4-FFF2-40B4-BE49-F238E27FC236}">
                  <a16:creationId xmlns:a16="http://schemas.microsoft.com/office/drawing/2014/main" id="{2DE80DAF-9B1F-9D5C-4908-6CD0BD610E3C}"/>
                </a:ext>
              </a:extLst>
            </p:cNvPr>
            <p:cNvSpPr/>
            <p:nvPr/>
          </p:nvSpPr>
          <p:spPr>
            <a:xfrm>
              <a:off x="8847966" y="3985456"/>
              <a:ext cx="144145" cy="0"/>
            </a:xfrm>
            <a:custGeom>
              <a:avLst/>
              <a:gdLst/>
              <a:ahLst/>
              <a:cxnLst/>
              <a:rect l="l" t="t" r="r" b="b"/>
              <a:pathLst>
                <a:path w="144145">
                  <a:moveTo>
                    <a:pt x="0" y="0"/>
                  </a:moveTo>
                  <a:lnTo>
                    <a:pt x="143874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7">
              <a:extLst>
                <a:ext uri="{FF2B5EF4-FFF2-40B4-BE49-F238E27FC236}">
                  <a16:creationId xmlns:a16="http://schemas.microsoft.com/office/drawing/2014/main" id="{27D1E775-8B00-21A6-6491-1D760B55FEFA}"/>
                </a:ext>
              </a:extLst>
            </p:cNvPr>
            <p:cNvSpPr/>
            <p:nvPr/>
          </p:nvSpPr>
          <p:spPr>
            <a:xfrm>
              <a:off x="8847966" y="5058055"/>
              <a:ext cx="144145" cy="479425"/>
            </a:xfrm>
            <a:custGeom>
              <a:avLst/>
              <a:gdLst/>
              <a:ahLst/>
              <a:cxnLst/>
              <a:rect l="l" t="t" r="r" b="b"/>
              <a:pathLst>
                <a:path w="144145" h="479425">
                  <a:moveTo>
                    <a:pt x="0" y="239659"/>
                  </a:moveTo>
                  <a:lnTo>
                    <a:pt x="143874" y="239659"/>
                  </a:lnTo>
                </a:path>
                <a:path w="144145" h="479425">
                  <a:moveTo>
                    <a:pt x="0" y="0"/>
                  </a:moveTo>
                  <a:lnTo>
                    <a:pt x="143874" y="0"/>
                  </a:lnTo>
                </a:path>
                <a:path w="144145" h="479425">
                  <a:moveTo>
                    <a:pt x="0" y="479319"/>
                  </a:moveTo>
                  <a:lnTo>
                    <a:pt x="143874" y="479319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8">
              <a:extLst>
                <a:ext uri="{FF2B5EF4-FFF2-40B4-BE49-F238E27FC236}">
                  <a16:creationId xmlns:a16="http://schemas.microsoft.com/office/drawing/2014/main" id="{15DA416E-18A1-FD8B-B27C-FEB5C42795BC}"/>
                </a:ext>
              </a:extLst>
            </p:cNvPr>
            <p:cNvSpPr/>
            <p:nvPr/>
          </p:nvSpPr>
          <p:spPr>
            <a:xfrm>
              <a:off x="8847966" y="4225115"/>
              <a:ext cx="144145" cy="0"/>
            </a:xfrm>
            <a:custGeom>
              <a:avLst/>
              <a:gdLst/>
              <a:ahLst/>
              <a:cxnLst/>
              <a:rect l="l" t="t" r="r" b="b"/>
              <a:pathLst>
                <a:path w="144145">
                  <a:moveTo>
                    <a:pt x="0" y="0"/>
                  </a:moveTo>
                  <a:lnTo>
                    <a:pt x="143874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9">
              <a:extLst>
                <a:ext uri="{FF2B5EF4-FFF2-40B4-BE49-F238E27FC236}">
                  <a16:creationId xmlns:a16="http://schemas.microsoft.com/office/drawing/2014/main" id="{FCCF7904-7647-4D7A-80EC-03A09C0F2103}"/>
                </a:ext>
              </a:extLst>
            </p:cNvPr>
            <p:cNvSpPr/>
            <p:nvPr/>
          </p:nvSpPr>
          <p:spPr>
            <a:xfrm>
              <a:off x="8850883" y="3758550"/>
              <a:ext cx="148590" cy="780415"/>
            </a:xfrm>
            <a:custGeom>
              <a:avLst/>
              <a:gdLst/>
              <a:ahLst/>
              <a:cxnLst/>
              <a:rect l="l" t="t" r="r" b="b"/>
              <a:pathLst>
                <a:path w="148590" h="780414">
                  <a:moveTo>
                    <a:pt x="148094" y="0"/>
                  </a:moveTo>
                  <a:lnTo>
                    <a:pt x="0" y="0"/>
                  </a:lnTo>
                  <a:lnTo>
                    <a:pt x="0" y="779792"/>
                  </a:lnTo>
                  <a:lnTo>
                    <a:pt x="148094" y="779792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0">
              <a:extLst>
                <a:ext uri="{FF2B5EF4-FFF2-40B4-BE49-F238E27FC236}">
                  <a16:creationId xmlns:a16="http://schemas.microsoft.com/office/drawing/2014/main" id="{B54E0D01-B155-AE69-FC5E-3AFA062808BE}"/>
                </a:ext>
              </a:extLst>
            </p:cNvPr>
            <p:cNvSpPr/>
            <p:nvPr/>
          </p:nvSpPr>
          <p:spPr>
            <a:xfrm>
              <a:off x="8724922" y="5352794"/>
              <a:ext cx="126364" cy="0"/>
            </a:xfrm>
            <a:custGeom>
              <a:avLst/>
              <a:gdLst/>
              <a:ahLst/>
              <a:cxnLst/>
              <a:rect l="l" t="t" r="r" b="b"/>
              <a:pathLst>
                <a:path w="126365">
                  <a:moveTo>
                    <a:pt x="0" y="0"/>
                  </a:moveTo>
                  <a:lnTo>
                    <a:pt x="125958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1">
              <a:extLst>
                <a:ext uri="{FF2B5EF4-FFF2-40B4-BE49-F238E27FC236}">
                  <a16:creationId xmlns:a16="http://schemas.microsoft.com/office/drawing/2014/main" id="{BCD3A397-F089-B57A-DBAC-1FAF4E98FF73}"/>
                </a:ext>
              </a:extLst>
            </p:cNvPr>
            <p:cNvSpPr/>
            <p:nvPr/>
          </p:nvSpPr>
          <p:spPr>
            <a:xfrm>
              <a:off x="8850883" y="4592846"/>
              <a:ext cx="148590" cy="1206500"/>
            </a:xfrm>
            <a:custGeom>
              <a:avLst/>
              <a:gdLst/>
              <a:ahLst/>
              <a:cxnLst/>
              <a:rect l="l" t="t" r="r" b="b"/>
              <a:pathLst>
                <a:path w="148590" h="1206500">
                  <a:moveTo>
                    <a:pt x="148094" y="0"/>
                  </a:moveTo>
                  <a:lnTo>
                    <a:pt x="0" y="0"/>
                  </a:lnTo>
                  <a:lnTo>
                    <a:pt x="0" y="1206207"/>
                  </a:lnTo>
                  <a:lnTo>
                    <a:pt x="148094" y="1206207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2">
              <a:extLst>
                <a:ext uri="{FF2B5EF4-FFF2-40B4-BE49-F238E27FC236}">
                  <a16:creationId xmlns:a16="http://schemas.microsoft.com/office/drawing/2014/main" id="{ACE5D277-4C0F-AB6A-9B25-7AA3D515450B}"/>
                </a:ext>
              </a:extLst>
            </p:cNvPr>
            <p:cNvSpPr/>
            <p:nvPr/>
          </p:nvSpPr>
          <p:spPr>
            <a:xfrm>
              <a:off x="5052075" y="5548138"/>
              <a:ext cx="224790" cy="0"/>
            </a:xfrm>
            <a:custGeom>
              <a:avLst/>
              <a:gdLst/>
              <a:ahLst/>
              <a:cxnLst/>
              <a:rect l="l" t="t" r="r" b="b"/>
              <a:pathLst>
                <a:path w="224789">
                  <a:moveTo>
                    <a:pt x="0" y="0"/>
                  </a:moveTo>
                  <a:lnTo>
                    <a:pt x="224421" y="0"/>
                  </a:lnTo>
                </a:path>
              </a:pathLst>
            </a:custGeom>
            <a:ln w="17614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3">
            <a:extLst>
              <a:ext uri="{FF2B5EF4-FFF2-40B4-BE49-F238E27FC236}">
                <a16:creationId xmlns:a16="http://schemas.microsoft.com/office/drawing/2014/main" id="{3C73A728-46DC-BF50-7824-EEB2788F8FD0}"/>
              </a:ext>
            </a:extLst>
          </p:cNvPr>
          <p:cNvSpPr txBox="1"/>
          <p:nvPr/>
        </p:nvSpPr>
        <p:spPr>
          <a:xfrm>
            <a:off x="4009737" y="3051071"/>
            <a:ext cx="622300" cy="44195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1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4">
            <a:extLst>
              <a:ext uri="{FF2B5EF4-FFF2-40B4-BE49-F238E27FC236}">
                <a16:creationId xmlns:a16="http://schemas.microsoft.com/office/drawing/2014/main" id="{E53B6AB6-3A96-C0AA-F947-4F5972F8F987}"/>
              </a:ext>
            </a:extLst>
          </p:cNvPr>
          <p:cNvSpPr txBox="1"/>
          <p:nvPr/>
        </p:nvSpPr>
        <p:spPr>
          <a:xfrm>
            <a:off x="5275204" y="3051071"/>
            <a:ext cx="622300" cy="44195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48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5">
            <a:extLst>
              <a:ext uri="{FF2B5EF4-FFF2-40B4-BE49-F238E27FC236}">
                <a16:creationId xmlns:a16="http://schemas.microsoft.com/office/drawing/2014/main" id="{76D97B56-F245-28CD-B531-F61CB3D660EE}"/>
              </a:ext>
            </a:extLst>
          </p:cNvPr>
          <p:cNvSpPr txBox="1"/>
          <p:nvPr/>
        </p:nvSpPr>
        <p:spPr>
          <a:xfrm>
            <a:off x="6612512" y="3097821"/>
            <a:ext cx="458470" cy="2190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29" name="object 26">
            <a:extLst>
              <a:ext uri="{FF2B5EF4-FFF2-40B4-BE49-F238E27FC236}">
                <a16:creationId xmlns:a16="http://schemas.microsoft.com/office/drawing/2014/main" id="{309C9432-4A33-0495-31DE-59A021FE6051}"/>
              </a:ext>
            </a:extLst>
          </p:cNvPr>
          <p:cNvSpPr txBox="1"/>
          <p:nvPr/>
        </p:nvSpPr>
        <p:spPr>
          <a:xfrm>
            <a:off x="6533397" y="3325374"/>
            <a:ext cx="62230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GENI@IST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27">
            <a:extLst>
              <a:ext uri="{FF2B5EF4-FFF2-40B4-BE49-F238E27FC236}">
                <a16:creationId xmlns:a16="http://schemas.microsoft.com/office/drawing/2014/main" id="{0D09D9CD-A2F3-ED32-E1A2-A21BD20A9B3E}"/>
              </a:ext>
            </a:extLst>
          </p:cNvPr>
          <p:cNvSpPr txBox="1"/>
          <p:nvPr/>
        </p:nvSpPr>
        <p:spPr>
          <a:xfrm>
            <a:off x="6327442" y="5662150"/>
            <a:ext cx="3790950" cy="4298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R="2488565" algn="ctr">
              <a:lnSpc>
                <a:spcPct val="100000"/>
              </a:lnSpc>
              <a:spcBef>
                <a:spcPts val="430"/>
              </a:spcBef>
            </a:pPr>
            <a:r>
              <a:rPr sz="1250" b="1" spc="-10" dirty="0">
                <a:latin typeface="Arial"/>
                <a:cs typeface="Arial"/>
              </a:rPr>
              <a:t>Ano</a:t>
            </a:r>
            <a:r>
              <a:rPr sz="1250" b="1" spc="-65" dirty="0">
                <a:latin typeface="Arial"/>
                <a:cs typeface="Arial"/>
              </a:rPr>
              <a:t> </a:t>
            </a:r>
            <a:r>
              <a:rPr sz="1250" b="1" spc="-50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  <a:p>
            <a:pPr marR="2482215" algn="ctr">
              <a:lnSpc>
                <a:spcPct val="100000"/>
              </a:lnSpc>
              <a:spcBef>
                <a:spcPts val="265"/>
              </a:spcBef>
            </a:pPr>
            <a:r>
              <a:rPr sz="900" b="1" dirty="0">
                <a:solidFill>
                  <a:srgbClr val="009FE3"/>
                </a:solidFill>
                <a:latin typeface="Arial"/>
                <a:cs typeface="Arial"/>
              </a:rPr>
              <a:t>Outros</a:t>
            </a:r>
            <a:r>
              <a:rPr sz="900" b="1" spc="290" dirty="0">
                <a:solidFill>
                  <a:srgbClr val="009FE3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09FE3"/>
                </a:solidFill>
                <a:latin typeface="Arial"/>
                <a:cs typeface="Arial"/>
              </a:rPr>
              <a:t>BSc@IST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1" name="object 28">
            <a:extLst>
              <a:ext uri="{FF2B5EF4-FFF2-40B4-BE49-F238E27FC236}">
                <a16:creationId xmlns:a16="http://schemas.microsoft.com/office/drawing/2014/main" id="{F78E077C-DFA6-97E1-FAAA-6BEAB14757FC}"/>
              </a:ext>
            </a:extLst>
          </p:cNvPr>
          <p:cNvGrpSpPr/>
          <p:nvPr/>
        </p:nvGrpSpPr>
        <p:grpSpPr>
          <a:xfrm>
            <a:off x="8725532" y="4381902"/>
            <a:ext cx="1254125" cy="1091565"/>
            <a:chOff x="8939220" y="4849492"/>
            <a:chExt cx="1254125" cy="1091565"/>
          </a:xfrm>
        </p:grpSpPr>
        <p:sp>
          <p:nvSpPr>
            <p:cNvPr id="32" name="object 29">
              <a:extLst>
                <a:ext uri="{FF2B5EF4-FFF2-40B4-BE49-F238E27FC236}">
                  <a16:creationId xmlns:a16="http://schemas.microsoft.com/office/drawing/2014/main" id="{2B7E0723-FAD8-F845-9623-7D820AFCEC01}"/>
                </a:ext>
              </a:extLst>
            </p:cNvPr>
            <p:cNvSpPr/>
            <p:nvPr/>
          </p:nvSpPr>
          <p:spPr>
            <a:xfrm>
              <a:off x="9129506" y="4852413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40">
                  <a:moveTo>
                    <a:pt x="14947" y="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0">
              <a:extLst>
                <a:ext uri="{FF2B5EF4-FFF2-40B4-BE49-F238E27FC236}">
                  <a16:creationId xmlns:a16="http://schemas.microsoft.com/office/drawing/2014/main" id="{25761197-DBC9-6D69-116C-97EB5FF698D2}"/>
                </a:ext>
              </a:extLst>
            </p:cNvPr>
            <p:cNvSpPr/>
            <p:nvPr/>
          </p:nvSpPr>
          <p:spPr>
            <a:xfrm>
              <a:off x="8974345" y="4852413"/>
              <a:ext cx="121285" cy="0"/>
            </a:xfrm>
            <a:custGeom>
              <a:avLst/>
              <a:gdLst/>
              <a:ahLst/>
              <a:cxnLst/>
              <a:rect l="l" t="t" r="r" b="b"/>
              <a:pathLst>
                <a:path w="121284">
                  <a:moveTo>
                    <a:pt x="120675" y="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1">
              <a:extLst>
                <a:ext uri="{FF2B5EF4-FFF2-40B4-BE49-F238E27FC236}">
                  <a16:creationId xmlns:a16="http://schemas.microsoft.com/office/drawing/2014/main" id="{ED975155-3321-F4A3-A0AC-5FB3DA2B8DCE}"/>
                </a:ext>
              </a:extLst>
            </p:cNvPr>
            <p:cNvSpPr/>
            <p:nvPr/>
          </p:nvSpPr>
          <p:spPr>
            <a:xfrm>
              <a:off x="8942141" y="485241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4960" y="0"/>
                  </a:moveTo>
                  <a:lnTo>
                    <a:pt x="0" y="0"/>
                  </a:lnTo>
                  <a:lnTo>
                    <a:pt x="0" y="14947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2">
              <a:extLst>
                <a:ext uri="{FF2B5EF4-FFF2-40B4-BE49-F238E27FC236}">
                  <a16:creationId xmlns:a16="http://schemas.microsoft.com/office/drawing/2014/main" id="{3E9F6282-877D-B553-393D-6345C33AB367}"/>
                </a:ext>
              </a:extLst>
            </p:cNvPr>
            <p:cNvSpPr/>
            <p:nvPr/>
          </p:nvSpPr>
          <p:spPr>
            <a:xfrm>
              <a:off x="8942147" y="4897516"/>
              <a:ext cx="0" cy="1010285"/>
            </a:xfrm>
            <a:custGeom>
              <a:avLst/>
              <a:gdLst/>
              <a:ahLst/>
              <a:cxnLst/>
              <a:rect l="l" t="t" r="r" b="b"/>
              <a:pathLst>
                <a:path h="1010285">
                  <a:moveTo>
                    <a:pt x="0" y="0"/>
                  </a:moveTo>
                  <a:lnTo>
                    <a:pt x="0" y="100998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3">
              <a:extLst>
                <a:ext uri="{FF2B5EF4-FFF2-40B4-BE49-F238E27FC236}">
                  <a16:creationId xmlns:a16="http://schemas.microsoft.com/office/drawing/2014/main" id="{460FDFD3-6188-1C56-A525-492A695BA7FA}"/>
                </a:ext>
              </a:extLst>
            </p:cNvPr>
            <p:cNvSpPr/>
            <p:nvPr/>
          </p:nvSpPr>
          <p:spPr>
            <a:xfrm>
              <a:off x="8942147" y="5922564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0" y="0"/>
                  </a:moveTo>
                  <a:lnTo>
                    <a:pt x="0" y="14947"/>
                  </a:lnTo>
                  <a:lnTo>
                    <a:pt x="14960" y="14947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4">
              <a:extLst>
                <a:ext uri="{FF2B5EF4-FFF2-40B4-BE49-F238E27FC236}">
                  <a16:creationId xmlns:a16="http://schemas.microsoft.com/office/drawing/2014/main" id="{7DD00798-0021-6EE8-C532-E673E35829AE}"/>
                </a:ext>
              </a:extLst>
            </p:cNvPr>
            <p:cNvSpPr/>
            <p:nvPr/>
          </p:nvSpPr>
          <p:spPr>
            <a:xfrm>
              <a:off x="8986814" y="5937519"/>
              <a:ext cx="1174115" cy="0"/>
            </a:xfrm>
            <a:custGeom>
              <a:avLst/>
              <a:gdLst/>
              <a:ahLst/>
              <a:cxnLst/>
              <a:rect l="l" t="t" r="r" b="b"/>
              <a:pathLst>
                <a:path w="1174115">
                  <a:moveTo>
                    <a:pt x="0" y="0"/>
                  </a:moveTo>
                  <a:lnTo>
                    <a:pt x="1173657" y="0"/>
                  </a:lnTo>
                </a:path>
              </a:pathLst>
            </a:custGeom>
            <a:ln w="5841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5">
              <a:extLst>
                <a:ext uri="{FF2B5EF4-FFF2-40B4-BE49-F238E27FC236}">
                  <a16:creationId xmlns:a16="http://schemas.microsoft.com/office/drawing/2014/main" id="{495EC586-B994-E7DA-9CC0-BB6031774548}"/>
                </a:ext>
              </a:extLst>
            </p:cNvPr>
            <p:cNvSpPr/>
            <p:nvPr/>
          </p:nvSpPr>
          <p:spPr>
            <a:xfrm>
              <a:off x="10175327" y="5922571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0" y="14947"/>
                  </a:moveTo>
                  <a:lnTo>
                    <a:pt x="14947" y="14947"/>
                  </a:lnTo>
                  <a:lnTo>
                    <a:pt x="14947" y="0"/>
                  </a:lnTo>
                </a:path>
              </a:pathLst>
            </a:custGeom>
            <a:ln w="5841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36">
              <a:extLst>
                <a:ext uri="{FF2B5EF4-FFF2-40B4-BE49-F238E27FC236}">
                  <a16:creationId xmlns:a16="http://schemas.microsoft.com/office/drawing/2014/main" id="{84F021D5-1771-69EB-D09B-F3FF65C35EB9}"/>
                </a:ext>
              </a:extLst>
            </p:cNvPr>
            <p:cNvSpPr/>
            <p:nvPr/>
          </p:nvSpPr>
          <p:spPr>
            <a:xfrm>
              <a:off x="10190281" y="4882436"/>
              <a:ext cx="0" cy="1010285"/>
            </a:xfrm>
            <a:custGeom>
              <a:avLst/>
              <a:gdLst/>
              <a:ahLst/>
              <a:cxnLst/>
              <a:rect l="l" t="t" r="r" b="b"/>
              <a:pathLst>
                <a:path h="1010285">
                  <a:moveTo>
                    <a:pt x="0" y="1009980"/>
                  </a:move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37">
              <a:extLst>
                <a:ext uri="{FF2B5EF4-FFF2-40B4-BE49-F238E27FC236}">
                  <a16:creationId xmlns:a16="http://schemas.microsoft.com/office/drawing/2014/main" id="{911C646A-5C23-6520-21D3-7C7E843EDC21}"/>
                </a:ext>
              </a:extLst>
            </p:cNvPr>
            <p:cNvSpPr/>
            <p:nvPr/>
          </p:nvSpPr>
          <p:spPr>
            <a:xfrm>
              <a:off x="10175334" y="4852419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4947" y="14947"/>
                  </a:moveTo>
                  <a:lnTo>
                    <a:pt x="14947" y="0"/>
                  </a:lnTo>
                  <a:lnTo>
                    <a:pt x="0" y="0"/>
                  </a:lnTo>
                </a:path>
              </a:pathLst>
            </a:custGeom>
            <a:ln w="5842">
              <a:solidFill>
                <a:srgbClr val="0000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38">
            <a:extLst>
              <a:ext uri="{FF2B5EF4-FFF2-40B4-BE49-F238E27FC236}">
                <a16:creationId xmlns:a16="http://schemas.microsoft.com/office/drawing/2014/main" id="{FB5D0E66-9C8B-63BC-2CE0-394DA08282DA}"/>
              </a:ext>
            </a:extLst>
          </p:cNvPr>
          <p:cNvSpPr txBox="1"/>
          <p:nvPr/>
        </p:nvSpPr>
        <p:spPr>
          <a:xfrm>
            <a:off x="3797340" y="4562251"/>
            <a:ext cx="1041400" cy="10445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800">
              <a:latin typeface="Times New Roman"/>
              <a:cs typeface="Times New Roman"/>
            </a:endParaRPr>
          </a:p>
          <a:p>
            <a:pPr marL="172720" marR="153035" indent="-12700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Básicas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39">
            <a:extLst>
              <a:ext uri="{FF2B5EF4-FFF2-40B4-BE49-F238E27FC236}">
                <a16:creationId xmlns:a16="http://schemas.microsoft.com/office/drawing/2014/main" id="{9DFE475E-6514-18F2-897F-DBFB7FA850F8}"/>
              </a:ext>
            </a:extLst>
          </p:cNvPr>
          <p:cNvSpPr txBox="1"/>
          <p:nvPr/>
        </p:nvSpPr>
        <p:spPr>
          <a:xfrm>
            <a:off x="5062818" y="4562251"/>
            <a:ext cx="1041400" cy="10445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723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Times New Roman"/>
              <a:cs typeface="Times New Roman"/>
            </a:endParaRPr>
          </a:p>
          <a:p>
            <a:pPr marL="160655" marR="153035" algn="ctr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Básicas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endParaRPr sz="800">
              <a:latin typeface="Arial"/>
              <a:cs typeface="Arial"/>
            </a:endParaRPr>
          </a:p>
          <a:p>
            <a:pPr marL="36830" marR="30480" indent="635" algn="ctr">
              <a:lnSpc>
                <a:spcPct val="100000"/>
              </a:lnSpc>
              <a:spcBef>
                <a:spcPts val="5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Fundamentos</a:t>
            </a:r>
            <a:r>
              <a:rPr sz="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Ciências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 de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0">
            <a:extLst>
              <a:ext uri="{FF2B5EF4-FFF2-40B4-BE49-F238E27FC236}">
                <a16:creationId xmlns:a16="http://schemas.microsoft.com/office/drawing/2014/main" id="{80FF69BE-B6C9-0D80-9AFE-695F6A1F528A}"/>
              </a:ext>
            </a:extLst>
          </p:cNvPr>
          <p:cNvSpPr txBox="1"/>
          <p:nvPr/>
        </p:nvSpPr>
        <p:spPr>
          <a:xfrm>
            <a:off x="6411400" y="4001082"/>
            <a:ext cx="850265" cy="58483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6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70"/>
              </a:spcBef>
            </a:pPr>
            <a:endParaRPr sz="800">
              <a:latin typeface="Times New Roman"/>
              <a:cs typeface="Times New Roman"/>
            </a:endParaRPr>
          </a:p>
          <a:p>
            <a:pPr marL="118745" marR="111125" indent="32384">
              <a:lnSpc>
                <a:spcPct val="100000"/>
              </a:lnSpc>
            </a:pP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Área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 de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Foco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1">
            <a:extLst>
              <a:ext uri="{FF2B5EF4-FFF2-40B4-BE49-F238E27FC236}">
                <a16:creationId xmlns:a16="http://schemas.microsoft.com/office/drawing/2014/main" id="{DC12124A-D787-28E2-9A79-600C2321A8A4}"/>
              </a:ext>
            </a:extLst>
          </p:cNvPr>
          <p:cNvSpPr txBox="1"/>
          <p:nvPr/>
        </p:nvSpPr>
        <p:spPr>
          <a:xfrm>
            <a:off x="6411400" y="6181799"/>
            <a:ext cx="1127125" cy="38544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63500" rIns="0" bIns="0" rtlCol="0">
            <a:spAutoFit/>
          </a:bodyPr>
          <a:lstStyle/>
          <a:p>
            <a:pPr marL="80645" marR="73025" indent="73660">
              <a:lnSpc>
                <a:spcPct val="100000"/>
              </a:lnSpc>
              <a:spcBef>
                <a:spcPts val="500"/>
              </a:spcBef>
            </a:pP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Mudança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para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uma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5" dirty="0">
                <a:solidFill>
                  <a:srgbClr val="FFFFFF"/>
                </a:solidFill>
                <a:latin typeface="Arial"/>
                <a:cs typeface="Arial"/>
              </a:rPr>
              <a:t>Área</a:t>
            </a: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de Especialização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2">
            <a:extLst>
              <a:ext uri="{FF2B5EF4-FFF2-40B4-BE49-F238E27FC236}">
                <a16:creationId xmlns:a16="http://schemas.microsoft.com/office/drawing/2014/main" id="{FE04ED15-5B25-7076-047D-B388936FEAB6}"/>
              </a:ext>
            </a:extLst>
          </p:cNvPr>
          <p:cNvSpPr txBox="1"/>
          <p:nvPr/>
        </p:nvSpPr>
        <p:spPr>
          <a:xfrm>
            <a:off x="8761666" y="6181799"/>
            <a:ext cx="1157605" cy="38544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63500" rIns="0" bIns="0" rtlCol="0">
            <a:spAutoFit/>
          </a:bodyPr>
          <a:lstStyle/>
          <a:p>
            <a:pPr marL="162560" marR="88900" indent="-107314">
              <a:lnSpc>
                <a:spcPct val="100000"/>
              </a:lnSpc>
              <a:spcBef>
                <a:spcPts val="500"/>
              </a:spcBef>
            </a:pPr>
            <a:r>
              <a:rPr sz="800" spc="-45" dirty="0">
                <a:solidFill>
                  <a:srgbClr val="FFFFFF"/>
                </a:solidFill>
                <a:latin typeface="Arial"/>
                <a:cs typeface="Arial"/>
              </a:rPr>
              <a:t>Escolher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outro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curso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de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licenciatura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>
              <a:latin typeface="Arial"/>
              <a:cs typeface="Arial"/>
            </a:endParaRPr>
          </a:p>
        </p:txBody>
      </p:sp>
      <p:sp>
        <p:nvSpPr>
          <p:cNvPr id="49" name="object 43">
            <a:extLst>
              <a:ext uri="{FF2B5EF4-FFF2-40B4-BE49-F238E27FC236}">
                <a16:creationId xmlns:a16="http://schemas.microsoft.com/office/drawing/2014/main" id="{53E63CAC-187B-3C2A-9C39-2BD792F954F7}"/>
              </a:ext>
            </a:extLst>
          </p:cNvPr>
          <p:cNvSpPr txBox="1"/>
          <p:nvPr/>
        </p:nvSpPr>
        <p:spPr>
          <a:xfrm>
            <a:off x="7470193" y="3406246"/>
            <a:ext cx="1041400" cy="59499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39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Times New Roman"/>
              <a:cs typeface="Times New Roman"/>
            </a:endParaRPr>
          </a:p>
          <a:p>
            <a:pPr marL="230504" marR="83185" indent="-139700">
              <a:lnSpc>
                <a:spcPct val="100000"/>
              </a:lnSpc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Tecnologias</a:t>
            </a:r>
            <a:r>
              <a:rPr sz="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Futuras</a:t>
            </a:r>
            <a:r>
              <a:rPr sz="8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6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Emergentes</a:t>
            </a:r>
            <a:endParaRPr sz="800">
              <a:latin typeface="Arial"/>
              <a:cs typeface="Arial"/>
            </a:endParaRPr>
          </a:p>
        </p:txBody>
      </p:sp>
      <p:sp>
        <p:nvSpPr>
          <p:cNvPr id="50" name="object 44">
            <a:extLst>
              <a:ext uri="{FF2B5EF4-FFF2-40B4-BE49-F238E27FC236}">
                <a16:creationId xmlns:a16="http://schemas.microsoft.com/office/drawing/2014/main" id="{54B36DCF-0C86-CFBE-FA40-5AF038D2381F}"/>
              </a:ext>
            </a:extLst>
          </p:cNvPr>
          <p:cNvSpPr txBox="1"/>
          <p:nvPr/>
        </p:nvSpPr>
        <p:spPr>
          <a:xfrm>
            <a:off x="8761666" y="3170972"/>
            <a:ext cx="1157605" cy="23558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910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330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Tecnologias</a:t>
            </a:r>
            <a:r>
              <a:rPr sz="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Quânticas</a:t>
            </a:r>
            <a:endParaRPr sz="800">
              <a:latin typeface="Arial"/>
              <a:cs typeface="Arial"/>
            </a:endParaRPr>
          </a:p>
        </p:txBody>
      </p:sp>
      <p:sp>
        <p:nvSpPr>
          <p:cNvPr id="51" name="object 45">
            <a:extLst>
              <a:ext uri="{FF2B5EF4-FFF2-40B4-BE49-F238E27FC236}">
                <a16:creationId xmlns:a16="http://schemas.microsoft.com/office/drawing/2014/main" id="{36F906C4-BFBD-CD4E-85A8-76165B175E59}"/>
              </a:ext>
            </a:extLst>
          </p:cNvPr>
          <p:cNvSpPr txBox="1"/>
          <p:nvPr/>
        </p:nvSpPr>
        <p:spPr>
          <a:xfrm>
            <a:off x="8761666" y="5188243"/>
            <a:ext cx="1212215" cy="27876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0800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400"/>
              </a:spcBef>
            </a:pP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Outro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Mestrado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do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>
              <a:latin typeface="Arial"/>
              <a:cs typeface="Arial"/>
            </a:endParaRPr>
          </a:p>
        </p:txBody>
      </p:sp>
      <p:sp>
        <p:nvSpPr>
          <p:cNvPr id="52" name="object 46">
            <a:extLst>
              <a:ext uri="{FF2B5EF4-FFF2-40B4-BE49-F238E27FC236}">
                <a16:creationId xmlns:a16="http://schemas.microsoft.com/office/drawing/2014/main" id="{4FAA60DC-34C6-9840-BD0E-C177A4BC4F0D}"/>
              </a:ext>
            </a:extLst>
          </p:cNvPr>
          <p:cNvSpPr txBox="1"/>
          <p:nvPr/>
        </p:nvSpPr>
        <p:spPr>
          <a:xfrm>
            <a:off x="8761666" y="3406246"/>
            <a:ext cx="1157605" cy="21907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275" rIns="0" bIns="0" rtlCol="0">
            <a:spAutoFit/>
          </a:bodyPr>
          <a:lstStyle/>
          <a:p>
            <a:pPr marL="165735">
              <a:lnSpc>
                <a:spcPct val="100000"/>
              </a:lnSpc>
              <a:spcBef>
                <a:spcPts val="325"/>
              </a:spcBef>
            </a:pP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Exploração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Espacial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53" name="object 47">
            <a:extLst>
              <a:ext uri="{FF2B5EF4-FFF2-40B4-BE49-F238E27FC236}">
                <a16:creationId xmlns:a16="http://schemas.microsoft.com/office/drawing/2014/main" id="{425C1D74-BC2B-0132-7216-FEE0EF4F1183}"/>
              </a:ext>
            </a:extLst>
          </p:cNvPr>
          <p:cNvSpPr txBox="1"/>
          <p:nvPr/>
        </p:nvSpPr>
        <p:spPr>
          <a:xfrm>
            <a:off x="8761666" y="4001082"/>
            <a:ext cx="1157605" cy="20002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22225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75"/>
              </a:spcBef>
            </a:pPr>
            <a:r>
              <a:rPr sz="800" spc="-40" dirty="0">
                <a:solidFill>
                  <a:srgbClr val="FFFFFF"/>
                </a:solidFill>
                <a:latin typeface="Arial"/>
                <a:cs typeface="Arial"/>
              </a:rPr>
              <a:t>Percurso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Livre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48">
            <a:extLst>
              <a:ext uri="{FF2B5EF4-FFF2-40B4-BE49-F238E27FC236}">
                <a16:creationId xmlns:a16="http://schemas.microsoft.com/office/drawing/2014/main" id="{AB9458C9-761E-71F9-9ED1-31A75FC2B17A}"/>
              </a:ext>
            </a:extLst>
          </p:cNvPr>
          <p:cNvSpPr txBox="1"/>
          <p:nvPr/>
        </p:nvSpPr>
        <p:spPr>
          <a:xfrm>
            <a:off x="8960100" y="4260340"/>
            <a:ext cx="980440" cy="20701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6350">
              <a:lnSpc>
                <a:spcPts val="650"/>
              </a:lnSpc>
              <a:spcBef>
                <a:spcPts val="229"/>
              </a:spcBef>
              <a:tabLst>
                <a:tab pos="967105" algn="l"/>
              </a:tabLst>
            </a:pPr>
            <a:r>
              <a:rPr sz="650" spc="-45" dirty="0">
                <a:solidFill>
                  <a:srgbClr val="0000A6"/>
                </a:solidFill>
                <a:latin typeface="Arial"/>
                <a:cs typeface="Arial"/>
              </a:rPr>
              <a:t>Percursos </a:t>
            </a:r>
            <a:r>
              <a:rPr sz="650" dirty="0">
                <a:solidFill>
                  <a:srgbClr val="0000A6"/>
                </a:solidFill>
                <a:latin typeface="Arial"/>
                <a:cs typeface="Arial"/>
              </a:rPr>
              <a:t>Acreditados</a:t>
            </a:r>
            <a:r>
              <a:rPr sz="650" spc="204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u="dash" dirty="0">
                <a:solidFill>
                  <a:srgbClr val="0000A6"/>
                </a:solidFill>
                <a:uFill>
                  <a:solidFill>
                    <a:srgbClr val="0000A6"/>
                  </a:solidFill>
                </a:uFill>
                <a:latin typeface="Arial"/>
                <a:cs typeface="Arial"/>
              </a:rPr>
              <a:t>	</a:t>
            </a:r>
            <a:r>
              <a:rPr sz="650" spc="500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35" dirty="0">
                <a:solidFill>
                  <a:srgbClr val="0000A6"/>
                </a:solidFill>
                <a:latin typeface="Arial"/>
                <a:cs typeface="Arial"/>
              </a:rPr>
              <a:t>de</a:t>
            </a:r>
            <a:r>
              <a:rPr sz="650" spc="-55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60" dirty="0">
                <a:solidFill>
                  <a:srgbClr val="0000A6"/>
                </a:solidFill>
                <a:latin typeface="Arial"/>
                <a:cs typeface="Arial"/>
              </a:rPr>
              <a:t>Acesso</a:t>
            </a:r>
            <a:r>
              <a:rPr sz="650" spc="-50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40" dirty="0">
                <a:solidFill>
                  <a:srgbClr val="0000A6"/>
                </a:solidFill>
                <a:latin typeface="Arial"/>
                <a:cs typeface="Arial"/>
              </a:rPr>
              <a:t>ao</a:t>
            </a:r>
            <a:r>
              <a:rPr sz="650" spc="-55" dirty="0">
                <a:solidFill>
                  <a:srgbClr val="0000A6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0000A6"/>
                </a:solidFill>
                <a:latin typeface="Arial"/>
                <a:cs typeface="Arial"/>
              </a:rPr>
              <a:t>Mestrado</a:t>
            </a:r>
            <a:endParaRPr sz="650">
              <a:latin typeface="Arial"/>
              <a:cs typeface="Arial"/>
            </a:endParaRPr>
          </a:p>
        </p:txBody>
      </p:sp>
      <p:sp>
        <p:nvSpPr>
          <p:cNvPr id="55" name="object 49">
            <a:extLst>
              <a:ext uri="{FF2B5EF4-FFF2-40B4-BE49-F238E27FC236}">
                <a16:creationId xmlns:a16="http://schemas.microsoft.com/office/drawing/2014/main" id="{3FC6A713-7C65-D84D-519F-D2729DCC3F13}"/>
              </a:ext>
            </a:extLst>
          </p:cNvPr>
          <p:cNvSpPr txBox="1"/>
          <p:nvPr/>
        </p:nvSpPr>
        <p:spPr>
          <a:xfrm>
            <a:off x="8761666" y="3625099"/>
            <a:ext cx="1157605" cy="240029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0" rIns="0" bIns="0" rtlCol="0">
            <a:spAutoFit/>
          </a:bodyPr>
          <a:lstStyle/>
          <a:p>
            <a:pPr marL="24130" algn="ctr">
              <a:lnSpc>
                <a:spcPts val="1365"/>
              </a:lnSpc>
            </a:pPr>
            <a:r>
              <a:rPr sz="1150" spc="-25" dirty="0">
                <a:solidFill>
                  <a:srgbClr val="FFFFFF"/>
                </a:solidFill>
                <a:latin typeface="Barlow"/>
                <a:cs typeface="Barlow"/>
              </a:rPr>
              <a:t>...</a:t>
            </a:r>
            <a:endParaRPr sz="1150">
              <a:latin typeface="Barlow"/>
              <a:cs typeface="Barlow"/>
            </a:endParaRPr>
          </a:p>
        </p:txBody>
      </p:sp>
      <p:sp>
        <p:nvSpPr>
          <p:cNvPr id="56" name="object 50">
            <a:extLst>
              <a:ext uri="{FF2B5EF4-FFF2-40B4-BE49-F238E27FC236}">
                <a16:creationId xmlns:a16="http://schemas.microsoft.com/office/drawing/2014/main" id="{B990D3E8-C2A0-2779-3E35-E4C0A918D81D}"/>
              </a:ext>
            </a:extLst>
          </p:cNvPr>
          <p:cNvSpPr txBox="1"/>
          <p:nvPr/>
        </p:nvSpPr>
        <p:spPr>
          <a:xfrm>
            <a:off x="8761666" y="4483225"/>
            <a:ext cx="1157605" cy="680085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41910" rIns="0" bIns="0" rtlCol="0">
            <a:spAutoFit/>
          </a:bodyPr>
          <a:lstStyle/>
          <a:p>
            <a:pPr marL="23495" algn="ctr">
              <a:lnSpc>
                <a:spcPct val="100000"/>
              </a:lnSpc>
              <a:spcBef>
                <a:spcPts val="330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Aeroespacial</a:t>
            </a:r>
            <a:endParaRPr sz="800">
              <a:latin typeface="Arial"/>
              <a:cs typeface="Arial"/>
            </a:endParaRPr>
          </a:p>
          <a:p>
            <a:pPr marL="23495" algn="ctr">
              <a:lnSpc>
                <a:spcPct val="100000"/>
              </a:lnSpc>
              <a:spcBef>
                <a:spcPts val="905"/>
              </a:spcBef>
            </a:pPr>
            <a:r>
              <a:rPr sz="800" spc="-50" dirty="0">
                <a:solidFill>
                  <a:srgbClr val="FFFFFF"/>
                </a:solidFill>
                <a:latin typeface="Arial"/>
                <a:cs typeface="Arial"/>
              </a:rPr>
              <a:t>Engenharia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Biomédica</a:t>
            </a:r>
            <a:endParaRPr sz="800">
              <a:latin typeface="Arial"/>
              <a:cs typeface="Arial"/>
            </a:endParaRPr>
          </a:p>
          <a:p>
            <a:pPr marL="24130" algn="ctr">
              <a:lnSpc>
                <a:spcPct val="100000"/>
              </a:lnSpc>
              <a:spcBef>
                <a:spcPts val="420"/>
              </a:spcBef>
            </a:pPr>
            <a:r>
              <a:rPr sz="1150" spc="-25" dirty="0">
                <a:solidFill>
                  <a:srgbClr val="FFFFFF"/>
                </a:solidFill>
                <a:latin typeface="Barlow"/>
                <a:cs typeface="Barlow"/>
              </a:rPr>
              <a:t>...</a:t>
            </a:r>
            <a:endParaRPr sz="1150">
              <a:latin typeface="Barlow"/>
              <a:cs typeface="Barlow"/>
            </a:endParaRPr>
          </a:p>
        </p:txBody>
      </p:sp>
      <p:sp>
        <p:nvSpPr>
          <p:cNvPr id="57" name="object 51">
            <a:extLst>
              <a:ext uri="{FF2B5EF4-FFF2-40B4-BE49-F238E27FC236}">
                <a16:creationId xmlns:a16="http://schemas.microsoft.com/office/drawing/2014/main" id="{59B5451A-893A-4FFD-81FB-4F3152049EAA}"/>
              </a:ext>
            </a:extLst>
          </p:cNvPr>
          <p:cNvSpPr txBox="1"/>
          <p:nvPr/>
        </p:nvSpPr>
        <p:spPr>
          <a:xfrm>
            <a:off x="7470193" y="4585489"/>
            <a:ext cx="1041400" cy="590550"/>
          </a:xfrm>
          <a:prstGeom prst="rect">
            <a:avLst/>
          </a:prstGeom>
          <a:solidFill>
            <a:srgbClr val="009FE3"/>
          </a:solidFill>
        </p:spPr>
        <p:txBody>
          <a:bodyPr vert="horz" wrap="square" lIns="0" tIns="558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Times New Roman"/>
              <a:cs typeface="Times New Roman"/>
            </a:endParaRPr>
          </a:p>
          <a:p>
            <a:pPr marL="217170" marR="209550" indent="113030">
              <a:lnSpc>
                <a:spcPct val="100000"/>
              </a:lnSpc>
              <a:spcBef>
                <a:spcPts val="5"/>
              </a:spcBef>
            </a:pP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Percurso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Personalizado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7A2CA8-1B7A-FCE0-7A03-F862FF2C1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648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EC9D8-ABD1-7635-ED14-9B5B715A2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3994D92-1208-540C-07DC-E6212BAC5022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976980C-7324-4109-975B-0E287FC521D1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9F3E3BEA-A24E-A8CC-48A1-F1053B1478C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0A0D2EC6-BB44-FBA0-AEA8-34D2796217CD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74A4541C-640A-3186-84D4-5AF11787E2A5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5128C503-2E67-8FE6-99C0-4C47C0AD91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407804"/>
          </a:xfrm>
        </p:spPr>
        <p:txBody>
          <a:bodyPr vert="horz" wrap="square" lIns="0" tIns="35560" rIns="0" bIns="0" rtlCol="0">
            <a:spAutoFit/>
          </a:bodyPr>
          <a:lstStyle/>
          <a:p>
            <a:pPr marL="12700" marR="678815">
              <a:lnSpc>
                <a:spcPts val="2900"/>
              </a:lnSpc>
              <a:spcBef>
                <a:spcPts val="280"/>
              </a:spcBef>
            </a:pPr>
            <a:r>
              <a:rPr lang="en-GB" spc="-10" dirty="0"/>
              <a:t>Curriculum</a:t>
            </a:r>
            <a:endParaRPr lang="en-GB" dirty="0"/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1306B84E-49B8-5322-21D0-A608BF861362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C0D2E6A6-F745-4A61-9574-B7229E8EB567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7A5ECB17-C82D-FD6D-3535-91A4E2A038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2EC2878-2345-DC5D-9ACE-7D825810C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266825"/>
            <a:ext cx="6522974" cy="6012608"/>
          </a:xfrm>
        </p:spPr>
        <p:txBody>
          <a:bodyPr/>
          <a:lstStyle/>
          <a:p>
            <a:r>
              <a:rPr lang="en-GB" dirty="0"/>
              <a:t>O </a:t>
            </a:r>
            <a:r>
              <a:rPr lang="en-GB" dirty="0" err="1"/>
              <a:t>currículo</a:t>
            </a:r>
            <a:r>
              <a:rPr lang="en-GB" dirty="0"/>
              <a:t> </a:t>
            </a:r>
            <a:r>
              <a:rPr lang="en-GB" dirty="0" err="1"/>
              <a:t>foi</a:t>
            </a:r>
            <a:r>
              <a:rPr lang="en-GB" dirty="0"/>
              <a:t> </a:t>
            </a:r>
            <a:r>
              <a:rPr lang="en-GB" dirty="0" err="1"/>
              <a:t>concebido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b="1" dirty="0" err="1"/>
              <a:t>uma</a:t>
            </a:r>
            <a:r>
              <a:rPr lang="en-GB" b="1" dirty="0"/>
              <a:t> </a:t>
            </a:r>
            <a:r>
              <a:rPr lang="en-GB" b="1" dirty="0" err="1"/>
              <a:t>experiência</a:t>
            </a:r>
            <a:r>
              <a:rPr lang="en-GB" b="1" dirty="0"/>
              <a:t> de </a:t>
            </a:r>
            <a:r>
              <a:rPr lang="en-GB" b="1" dirty="0" err="1"/>
              <a:t>aprendizagem</a:t>
            </a:r>
            <a:r>
              <a:rPr lang="en-GB" b="1" dirty="0"/>
              <a:t> </a:t>
            </a:r>
            <a:r>
              <a:rPr lang="en-GB" b="1" dirty="0" err="1"/>
              <a:t>centrada</a:t>
            </a:r>
            <a:r>
              <a:rPr lang="en-GB" b="1" dirty="0"/>
              <a:t> no </a:t>
            </a:r>
            <a:r>
              <a:rPr lang="en-GB" b="1" dirty="0" err="1"/>
              <a:t>estudante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Inclui</a:t>
            </a:r>
            <a:r>
              <a:rPr lang="en-GB" dirty="0"/>
              <a:t> </a:t>
            </a:r>
            <a:r>
              <a:rPr lang="en-GB" dirty="0" err="1"/>
              <a:t>atividades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b="1" dirty="0" err="1"/>
              <a:t>desenvolvem</a:t>
            </a:r>
            <a:r>
              <a:rPr lang="en-GB" b="1" dirty="0"/>
              <a:t> </a:t>
            </a:r>
            <a:r>
              <a:rPr lang="en-GB" b="1" dirty="0" err="1"/>
              <a:t>progressivamente</a:t>
            </a:r>
            <a:r>
              <a:rPr lang="en-GB" b="1" dirty="0"/>
              <a:t> </a:t>
            </a:r>
            <a:r>
              <a:rPr lang="en-GB" b="1" dirty="0" err="1"/>
              <a:t>competências</a:t>
            </a:r>
            <a:r>
              <a:rPr lang="en-GB" b="1" dirty="0"/>
              <a:t> </a:t>
            </a:r>
            <a:r>
              <a:rPr lang="en-GB" b="1" dirty="0" err="1"/>
              <a:t>necessárias</a:t>
            </a:r>
            <a:r>
              <a:rPr lang="en-GB" b="1" dirty="0"/>
              <a:t> para </a:t>
            </a:r>
            <a:r>
              <a:rPr lang="en-GB" b="1" dirty="0" err="1"/>
              <a:t>futuros</a:t>
            </a:r>
            <a:r>
              <a:rPr lang="en-GB" b="1" dirty="0"/>
              <a:t> </a:t>
            </a:r>
            <a:r>
              <a:rPr lang="en-GB" b="1" dirty="0" err="1"/>
              <a:t>líderes</a:t>
            </a:r>
            <a:r>
              <a:rPr lang="en-GB" b="1" dirty="0"/>
              <a:t> de </a:t>
            </a:r>
            <a:r>
              <a:rPr lang="en-GB" b="1" dirty="0" err="1"/>
              <a:t>engenharia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dirty="0" err="1"/>
              <a:t>licenciatura</a:t>
            </a:r>
            <a:r>
              <a:rPr lang="en-GB" dirty="0"/>
              <a:t> </a:t>
            </a:r>
            <a:r>
              <a:rPr lang="en-GB" dirty="0" err="1"/>
              <a:t>tem</a:t>
            </a:r>
            <a:r>
              <a:rPr lang="en-GB" dirty="0"/>
              <a:t> </a:t>
            </a:r>
            <a:r>
              <a:rPr lang="en-GB" b="1" dirty="0"/>
              <a:t>3 </a:t>
            </a:r>
            <a:r>
              <a:rPr lang="en-GB" b="1" dirty="0" err="1"/>
              <a:t>anos</a:t>
            </a:r>
            <a:r>
              <a:rPr lang="en-GB" b="1" dirty="0"/>
              <a:t> de </a:t>
            </a:r>
            <a:r>
              <a:rPr lang="en-GB" b="1" dirty="0" err="1"/>
              <a:t>duração</a:t>
            </a:r>
            <a:r>
              <a:rPr lang="en-GB" b="1" dirty="0"/>
              <a:t> e 180 ECTS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O plano de </a:t>
            </a:r>
            <a:r>
              <a:rPr lang="en-GB" dirty="0" err="1"/>
              <a:t>estudos</a:t>
            </a:r>
            <a:r>
              <a:rPr lang="en-GB" dirty="0"/>
              <a:t> </a:t>
            </a:r>
            <a:r>
              <a:rPr lang="en-GB" dirty="0" err="1"/>
              <a:t>organiza</a:t>
            </a:r>
            <a:r>
              <a:rPr lang="en-GB" dirty="0"/>
              <a:t>-se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b="1" dirty="0"/>
              <a:t>seis </a:t>
            </a:r>
            <a:r>
              <a:rPr lang="en-GB" b="1" dirty="0" err="1"/>
              <a:t>categorias</a:t>
            </a:r>
            <a:r>
              <a:rPr lang="en-GB" b="1" dirty="0"/>
              <a:t> de </a:t>
            </a:r>
            <a:r>
              <a:rPr lang="en-GB" b="1" dirty="0" err="1"/>
              <a:t>unidades</a:t>
            </a:r>
            <a:r>
              <a:rPr lang="en-GB" b="1" dirty="0"/>
              <a:t> </a:t>
            </a:r>
            <a:r>
              <a:rPr lang="en-GB" b="1" dirty="0" err="1"/>
              <a:t>curriculares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As </a:t>
            </a:r>
            <a:r>
              <a:rPr lang="en-GB" dirty="0" err="1"/>
              <a:t>três</a:t>
            </a:r>
            <a:r>
              <a:rPr lang="en-GB" dirty="0"/>
              <a:t> </a:t>
            </a:r>
            <a:r>
              <a:rPr lang="en-GB" dirty="0" err="1"/>
              <a:t>primeiras</a:t>
            </a:r>
            <a:r>
              <a:rPr lang="en-GB" dirty="0"/>
              <a:t> </a:t>
            </a:r>
            <a:r>
              <a:rPr lang="en-GB" dirty="0" err="1"/>
              <a:t>categorias</a:t>
            </a:r>
            <a:r>
              <a:rPr lang="en-GB" dirty="0"/>
              <a:t> </a:t>
            </a:r>
            <a:r>
              <a:rPr lang="en-GB" dirty="0" err="1"/>
              <a:t>constituem</a:t>
            </a:r>
            <a:r>
              <a:rPr lang="en-GB" dirty="0"/>
              <a:t> a base da </a:t>
            </a:r>
            <a:r>
              <a:rPr lang="en-GB" dirty="0" err="1"/>
              <a:t>formação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engenharia</a:t>
            </a:r>
            <a:r>
              <a:rPr lang="en-GB" dirty="0"/>
              <a:t>:</a:t>
            </a:r>
          </a:p>
          <a:p>
            <a:r>
              <a:rPr lang="en-GB" b="1" dirty="0"/>
              <a:t>	A. </a:t>
            </a:r>
            <a:r>
              <a:rPr lang="en-GB" b="1" dirty="0" err="1"/>
              <a:t>Ciências</a:t>
            </a:r>
            <a:r>
              <a:rPr lang="en-GB" b="1" dirty="0"/>
              <a:t> </a:t>
            </a:r>
            <a:r>
              <a:rPr lang="en-GB" b="1" dirty="0" err="1"/>
              <a:t>Básicas</a:t>
            </a:r>
            <a:r>
              <a:rPr lang="en-GB" b="1" dirty="0"/>
              <a:t> – 60 ECTS</a:t>
            </a:r>
            <a:endParaRPr lang="en-GB" dirty="0"/>
          </a:p>
          <a:p>
            <a:r>
              <a:rPr lang="en-GB" b="1" dirty="0"/>
              <a:t>	B. </a:t>
            </a:r>
            <a:r>
              <a:rPr lang="en-GB" b="1" dirty="0" err="1"/>
              <a:t>Pensamento</a:t>
            </a:r>
            <a:r>
              <a:rPr lang="en-GB" b="1" dirty="0"/>
              <a:t> </a:t>
            </a:r>
            <a:r>
              <a:rPr lang="en-GB" b="1" dirty="0" err="1"/>
              <a:t>Computacional</a:t>
            </a:r>
            <a:r>
              <a:rPr lang="en-GB" b="1" dirty="0"/>
              <a:t> – 18 ECTS</a:t>
            </a:r>
            <a:endParaRPr lang="en-GB" dirty="0"/>
          </a:p>
          <a:p>
            <a:r>
              <a:rPr lang="en-GB" b="1" dirty="0"/>
              <a:t>	C. HASS (</a:t>
            </a:r>
            <a:r>
              <a:rPr lang="en-GB" b="1" dirty="0" err="1"/>
              <a:t>Humanidades</a:t>
            </a:r>
            <a:r>
              <a:rPr lang="en-GB" b="1" dirty="0"/>
              <a:t>, Artes e </a:t>
            </a:r>
            <a:r>
              <a:rPr lang="en-GB" b="1" dirty="0" err="1"/>
              <a:t>Ciências</a:t>
            </a:r>
            <a:r>
              <a:rPr lang="en-GB" b="1" dirty="0"/>
              <a:t> </a:t>
            </a:r>
            <a:r>
              <a:rPr lang="en-GB" b="1" dirty="0" err="1"/>
              <a:t>Sociais</a:t>
            </a:r>
            <a:r>
              <a:rPr lang="en-GB" b="1" dirty="0"/>
              <a:t>) – 12 ECTS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Estas</a:t>
            </a:r>
            <a:r>
              <a:rPr lang="en-GB" dirty="0"/>
              <a:t> </a:t>
            </a:r>
            <a:r>
              <a:rPr lang="en-GB" dirty="0" err="1"/>
              <a:t>categorias</a:t>
            </a:r>
            <a:r>
              <a:rPr lang="en-GB" dirty="0"/>
              <a:t> </a:t>
            </a:r>
            <a:r>
              <a:rPr lang="en-GB" dirty="0" err="1"/>
              <a:t>incluem</a:t>
            </a:r>
            <a:r>
              <a:rPr lang="en-GB" dirty="0"/>
              <a:t> </a:t>
            </a:r>
            <a:r>
              <a:rPr lang="en-GB" dirty="0" err="1"/>
              <a:t>sobretudo</a:t>
            </a:r>
            <a:r>
              <a:rPr lang="en-GB" dirty="0"/>
              <a:t> </a:t>
            </a:r>
            <a:r>
              <a:rPr lang="en-GB" b="1" dirty="0" err="1"/>
              <a:t>unidades</a:t>
            </a:r>
            <a:r>
              <a:rPr lang="en-GB" b="1" dirty="0"/>
              <a:t> </a:t>
            </a:r>
            <a:r>
              <a:rPr lang="en-GB" b="1" dirty="0" err="1"/>
              <a:t>curriculares</a:t>
            </a:r>
            <a:r>
              <a:rPr lang="en-GB" b="1" dirty="0"/>
              <a:t> </a:t>
            </a:r>
            <a:r>
              <a:rPr lang="en-GB" b="1" dirty="0" err="1"/>
              <a:t>obrigatórias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funcionam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b="1" dirty="0" err="1"/>
              <a:t>alicerces</a:t>
            </a:r>
            <a:r>
              <a:rPr lang="en-GB" b="1" dirty="0"/>
              <a:t> para as </a:t>
            </a:r>
            <a:r>
              <a:rPr lang="en-GB" b="1" dirty="0" err="1"/>
              <a:t>disciplinas</a:t>
            </a:r>
            <a:r>
              <a:rPr lang="en-GB" b="1" dirty="0"/>
              <a:t> de </a:t>
            </a:r>
            <a:r>
              <a:rPr lang="en-GB" b="1" dirty="0" err="1"/>
              <a:t>engenharia</a:t>
            </a:r>
            <a:r>
              <a:rPr lang="en-GB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BB6803-D4D5-478B-544E-34BD701BD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8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89F10-4335-3FB4-E476-293B9E213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9CCC6AB-A00E-DCF8-D87D-A18D46A679DE}"/>
              </a:ext>
            </a:extLst>
          </p:cNvPr>
          <p:cNvSpPr txBox="1"/>
          <p:nvPr/>
        </p:nvSpPr>
        <p:spPr>
          <a:xfrm>
            <a:off x="74364" y="6184867"/>
            <a:ext cx="14986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A3C864E-976A-BE64-88A3-F3F9E9A5FBDB}"/>
              </a:ext>
            </a:extLst>
          </p:cNvPr>
          <p:cNvSpPr/>
          <p:nvPr/>
        </p:nvSpPr>
        <p:spPr>
          <a:xfrm>
            <a:off x="-1908" y="6489659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014A6A61-69B8-2290-A5D6-620D46E0DFF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64" y="6413393"/>
            <a:ext cx="1079999" cy="107999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8C48759A-2999-B1BB-76DC-0EB83BC4A1EC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8D1C024D-4CB5-CB12-BA4F-25B18CE92E6C}"/>
              </a:ext>
            </a:extLst>
          </p:cNvPr>
          <p:cNvSpPr/>
          <p:nvPr/>
        </p:nvSpPr>
        <p:spPr>
          <a:xfrm>
            <a:off x="1825315" y="3575365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129B0B51-2B05-41E1-CD01-0243D4535B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35756" y="301141"/>
            <a:ext cx="6522974" cy="407804"/>
          </a:xfrm>
        </p:spPr>
        <p:txBody>
          <a:bodyPr vert="horz" wrap="square" lIns="0" tIns="35560" rIns="0" bIns="0" rtlCol="0">
            <a:spAutoFit/>
          </a:bodyPr>
          <a:lstStyle/>
          <a:p>
            <a:pPr marL="12700" marR="678815">
              <a:lnSpc>
                <a:spcPts val="2900"/>
              </a:lnSpc>
              <a:spcBef>
                <a:spcPts val="280"/>
              </a:spcBef>
            </a:pPr>
            <a:r>
              <a:rPr lang="en-GB" spc="-10" dirty="0" err="1"/>
              <a:t>Tecnologias</a:t>
            </a:r>
            <a:r>
              <a:rPr lang="en-GB" spc="-10" dirty="0"/>
              <a:t> </a:t>
            </a:r>
            <a:r>
              <a:rPr lang="en-GB" spc="-70" dirty="0" err="1"/>
              <a:t>Futuras</a:t>
            </a:r>
            <a:r>
              <a:rPr lang="en-GB" spc="-70" dirty="0"/>
              <a:t> </a:t>
            </a:r>
            <a:r>
              <a:rPr lang="en-GB" spc="45" dirty="0"/>
              <a:t>e </a:t>
            </a:r>
            <a:r>
              <a:rPr lang="en-GB" spc="-10" dirty="0" err="1"/>
              <a:t>Emergentes</a:t>
            </a:r>
            <a:endParaRPr lang="en-GB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0BEE7F87-1519-D66A-4F4F-48A079458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5756" y="1739455"/>
            <a:ext cx="6522974" cy="4985980"/>
          </a:xfrm>
        </p:spPr>
        <p:txBody>
          <a:bodyPr/>
          <a:lstStyle/>
          <a:p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estudantes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escolher</a:t>
            </a:r>
            <a:r>
              <a:rPr lang="en-GB" dirty="0"/>
              <a:t> </a:t>
            </a:r>
            <a:r>
              <a:rPr lang="en-GB" dirty="0" err="1"/>
              <a:t>percursos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b="1" dirty="0" err="1"/>
              <a:t>Tecnologias</a:t>
            </a:r>
            <a:r>
              <a:rPr lang="en-GB" b="1" dirty="0"/>
              <a:t> </a:t>
            </a:r>
            <a:r>
              <a:rPr lang="en-GB" b="1" dirty="0" err="1"/>
              <a:t>Futuras</a:t>
            </a:r>
            <a:r>
              <a:rPr lang="en-GB" b="1" dirty="0"/>
              <a:t> e </a:t>
            </a:r>
            <a:r>
              <a:rPr lang="en-GB" b="1" dirty="0" err="1"/>
              <a:t>Emergentes</a:t>
            </a:r>
            <a:r>
              <a:rPr lang="en-GB" b="1" dirty="0"/>
              <a:t> (FET)</a:t>
            </a:r>
            <a:r>
              <a:rPr lang="en-GB" dirty="0"/>
              <a:t>, com </a:t>
            </a:r>
            <a:r>
              <a:rPr lang="en-GB" dirty="0" err="1"/>
              <a:t>foco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tecnologias</a:t>
            </a:r>
            <a:r>
              <a:rPr lang="en-GB" dirty="0"/>
              <a:t> de </a:t>
            </a:r>
            <a:r>
              <a:rPr lang="en-GB" dirty="0" err="1"/>
              <a:t>ponta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Existe</a:t>
            </a:r>
            <a:r>
              <a:rPr lang="en-GB" dirty="0"/>
              <a:t> </a:t>
            </a:r>
            <a:r>
              <a:rPr lang="en-GB" dirty="0" err="1"/>
              <a:t>também</a:t>
            </a:r>
            <a:r>
              <a:rPr lang="en-GB" dirty="0"/>
              <a:t> a </a:t>
            </a:r>
            <a:r>
              <a:rPr lang="en-GB" dirty="0" err="1"/>
              <a:t>possibilidade</a:t>
            </a:r>
            <a:r>
              <a:rPr lang="en-GB" dirty="0"/>
              <a:t> de </a:t>
            </a:r>
            <a:r>
              <a:rPr lang="en-GB" b="1" dirty="0" err="1"/>
              <a:t>personalizar</a:t>
            </a:r>
            <a:r>
              <a:rPr lang="en-GB" b="1" dirty="0"/>
              <a:t> o </a:t>
            </a:r>
            <a:r>
              <a:rPr lang="en-GB" b="1" dirty="0" err="1"/>
              <a:t>currículo</a:t>
            </a:r>
            <a:r>
              <a:rPr lang="en-GB" dirty="0"/>
              <a:t>, </a:t>
            </a:r>
            <a:r>
              <a:rPr lang="en-GB" dirty="0" err="1"/>
              <a:t>alinhando</a:t>
            </a:r>
            <a:r>
              <a:rPr lang="en-GB" dirty="0"/>
              <a:t>-o com </a:t>
            </a:r>
            <a:r>
              <a:rPr lang="en-GB" dirty="0" err="1"/>
              <a:t>áreas</a:t>
            </a:r>
            <a:r>
              <a:rPr lang="en-GB" dirty="0"/>
              <a:t> </a:t>
            </a:r>
            <a:r>
              <a:rPr lang="en-GB" dirty="0" err="1"/>
              <a:t>tradicionais</a:t>
            </a:r>
            <a:r>
              <a:rPr lang="en-GB" dirty="0"/>
              <a:t> de </a:t>
            </a:r>
            <a:r>
              <a:rPr lang="en-GB" dirty="0" err="1"/>
              <a:t>engenharia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b="1" dirty="0" err="1"/>
              <a:t>estrutura</a:t>
            </a:r>
            <a:r>
              <a:rPr lang="en-GB" b="1" dirty="0"/>
              <a:t> </a:t>
            </a:r>
            <a:r>
              <a:rPr lang="en-GB" b="1" dirty="0" err="1"/>
              <a:t>flexível</a:t>
            </a:r>
            <a:r>
              <a:rPr lang="en-GB" b="1" dirty="0"/>
              <a:t> do </a:t>
            </a:r>
            <a:r>
              <a:rPr lang="en-GB" b="1" dirty="0" err="1"/>
              <a:t>programa</a:t>
            </a:r>
            <a:r>
              <a:rPr lang="en-GB" dirty="0"/>
              <a:t> </a:t>
            </a:r>
            <a:r>
              <a:rPr lang="en-GB" dirty="0" err="1"/>
              <a:t>foi</a:t>
            </a:r>
            <a:r>
              <a:rPr lang="en-GB" dirty="0"/>
              <a:t> </a:t>
            </a:r>
            <a:r>
              <a:rPr lang="en-GB" dirty="0" err="1"/>
              <a:t>validada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preparação</a:t>
            </a:r>
            <a:r>
              <a:rPr lang="en-GB" dirty="0"/>
              <a:t> </a:t>
            </a:r>
            <a:r>
              <a:rPr lang="en-GB" dirty="0" err="1"/>
              <a:t>sólida</a:t>
            </a:r>
            <a:r>
              <a:rPr lang="en-GB" dirty="0"/>
              <a:t> para </a:t>
            </a:r>
            <a:r>
              <a:rPr lang="en-GB" dirty="0" err="1"/>
              <a:t>vários</a:t>
            </a:r>
            <a:r>
              <a:rPr lang="en-GB" dirty="0"/>
              <a:t> </a:t>
            </a:r>
            <a:r>
              <a:rPr lang="en-GB" dirty="0" err="1"/>
              <a:t>programas</a:t>
            </a:r>
            <a:r>
              <a:rPr lang="en-GB" dirty="0"/>
              <a:t> de </a:t>
            </a:r>
            <a:r>
              <a:rPr lang="en-GB" dirty="0" err="1"/>
              <a:t>mestrado</a:t>
            </a:r>
            <a:r>
              <a:rPr lang="en-GB" dirty="0"/>
              <a:t> no Técnico.</a:t>
            </a:r>
          </a:p>
          <a:p>
            <a:endParaRPr lang="en-GB" dirty="0"/>
          </a:p>
          <a:p>
            <a:r>
              <a:rPr lang="en-GB" dirty="0"/>
              <a:t>O </a:t>
            </a:r>
            <a:r>
              <a:rPr lang="en-GB" dirty="0" err="1"/>
              <a:t>modelo</a:t>
            </a:r>
            <a:r>
              <a:rPr lang="en-GB" dirty="0"/>
              <a:t> </a:t>
            </a:r>
            <a:r>
              <a:rPr lang="en-GB" dirty="0" err="1"/>
              <a:t>assegura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b="1" dirty="0" err="1"/>
              <a:t>progressão</a:t>
            </a:r>
            <a:r>
              <a:rPr lang="en-GB" b="1" dirty="0"/>
              <a:t> </a:t>
            </a:r>
            <a:r>
              <a:rPr lang="en-GB" b="1" dirty="0" err="1"/>
              <a:t>académica</a:t>
            </a:r>
            <a:r>
              <a:rPr lang="en-GB" b="1" dirty="0"/>
              <a:t> </a:t>
            </a:r>
            <a:r>
              <a:rPr lang="en-GB" b="1" dirty="0" err="1"/>
              <a:t>fluida</a:t>
            </a:r>
            <a:r>
              <a:rPr lang="en-GB" dirty="0"/>
              <a:t> para </a:t>
            </a:r>
            <a:r>
              <a:rPr lang="en-GB" dirty="0" err="1"/>
              <a:t>estudos</a:t>
            </a:r>
            <a:r>
              <a:rPr lang="en-GB" dirty="0"/>
              <a:t> </a:t>
            </a:r>
            <a:r>
              <a:rPr lang="en-GB" dirty="0" err="1"/>
              <a:t>avançados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O </a:t>
            </a:r>
            <a:r>
              <a:rPr lang="en-GB" dirty="0" err="1"/>
              <a:t>programa</a:t>
            </a:r>
            <a:r>
              <a:rPr lang="en-GB" dirty="0"/>
              <a:t> forma </a:t>
            </a:r>
            <a:r>
              <a:rPr lang="en-GB" b="1" dirty="0" err="1"/>
              <a:t>engenheiros</a:t>
            </a:r>
            <a:r>
              <a:rPr lang="en-GB" b="1" dirty="0"/>
              <a:t> </a:t>
            </a:r>
            <a:r>
              <a:rPr lang="en-GB" b="1" dirty="0" err="1"/>
              <a:t>completos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aprendem</a:t>
            </a:r>
            <a:r>
              <a:rPr lang="en-GB" dirty="0"/>
              <a:t>, </a:t>
            </a:r>
            <a:r>
              <a:rPr lang="en-GB" dirty="0" err="1"/>
              <a:t>gerem</a:t>
            </a:r>
            <a:r>
              <a:rPr lang="en-GB" dirty="0"/>
              <a:t> e </a:t>
            </a:r>
            <a:r>
              <a:rPr lang="en-GB" dirty="0" err="1"/>
              <a:t>constroem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diplomados</a:t>
            </a:r>
            <a:r>
              <a:rPr lang="en-GB" dirty="0"/>
              <a:t> </a:t>
            </a:r>
            <a:r>
              <a:rPr lang="en-GB" dirty="0" err="1"/>
              <a:t>desenvolvem</a:t>
            </a:r>
            <a:r>
              <a:rPr lang="en-GB" dirty="0"/>
              <a:t> </a:t>
            </a:r>
            <a:r>
              <a:rPr lang="en-GB" dirty="0" err="1"/>
              <a:t>capacidade</a:t>
            </a:r>
            <a:r>
              <a:rPr lang="en-GB" dirty="0"/>
              <a:t> para </a:t>
            </a:r>
            <a:r>
              <a:rPr lang="en-GB" b="1" dirty="0" err="1"/>
              <a:t>adaptar</a:t>
            </a:r>
            <a:r>
              <a:rPr lang="en-GB" b="1" dirty="0"/>
              <a:t>-se à </a:t>
            </a:r>
            <a:r>
              <a:rPr lang="en-GB" b="1" dirty="0" err="1"/>
              <a:t>rápida</a:t>
            </a:r>
            <a:r>
              <a:rPr lang="en-GB" b="1" dirty="0"/>
              <a:t> </a:t>
            </a:r>
            <a:r>
              <a:rPr lang="en-GB" b="1" dirty="0" err="1"/>
              <a:t>evolução</a:t>
            </a:r>
            <a:r>
              <a:rPr lang="en-GB" b="1" dirty="0"/>
              <a:t> </a:t>
            </a:r>
            <a:r>
              <a:rPr lang="en-GB" b="1" dirty="0" err="1"/>
              <a:t>tecnológica</a:t>
            </a:r>
            <a:r>
              <a:rPr lang="en-GB" dirty="0"/>
              <a:t>, </a:t>
            </a:r>
            <a:r>
              <a:rPr lang="en-GB" dirty="0" err="1"/>
              <a:t>colaborar</a:t>
            </a:r>
            <a:r>
              <a:rPr lang="en-GB" dirty="0"/>
              <a:t> </a:t>
            </a:r>
            <a:r>
              <a:rPr lang="en-GB" dirty="0" err="1"/>
              <a:t>eficazmente</a:t>
            </a:r>
            <a:r>
              <a:rPr lang="en-GB" dirty="0"/>
              <a:t> e </a:t>
            </a:r>
            <a:r>
              <a:rPr lang="en-GB" b="1" dirty="0" err="1"/>
              <a:t>impulsionar</a:t>
            </a:r>
            <a:r>
              <a:rPr lang="en-GB" b="1" dirty="0"/>
              <a:t> a </a:t>
            </a:r>
            <a:r>
              <a:rPr lang="en-GB" b="1" dirty="0" err="1"/>
              <a:t>inovação</a:t>
            </a:r>
            <a:r>
              <a:rPr lang="en-GB" b="1" dirty="0"/>
              <a:t> </a:t>
            </a:r>
            <a:r>
              <a:rPr lang="en-GB" b="1" dirty="0" err="1"/>
              <a:t>em</a:t>
            </a:r>
            <a:r>
              <a:rPr lang="en-GB" b="1" dirty="0"/>
              <a:t> </a:t>
            </a:r>
            <a:r>
              <a:rPr lang="en-GB" b="1" dirty="0" err="1"/>
              <a:t>diferentes</a:t>
            </a:r>
            <a:r>
              <a:rPr lang="en-GB" b="1" dirty="0"/>
              <a:t> </a:t>
            </a:r>
            <a:r>
              <a:rPr lang="en-GB" b="1" dirty="0" err="1"/>
              <a:t>indústrias</a:t>
            </a:r>
            <a:r>
              <a:rPr lang="en-GB" dirty="0"/>
              <a:t>.</a:t>
            </a:r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61A2AF38-0D48-8454-4C69-5BB5C2D94ECA}"/>
              </a:ext>
            </a:extLst>
          </p:cNvPr>
          <p:cNvSpPr/>
          <p:nvPr/>
        </p:nvSpPr>
        <p:spPr>
          <a:xfrm>
            <a:off x="574673" y="40100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4">
            <a:extLst>
              <a:ext uri="{FF2B5EF4-FFF2-40B4-BE49-F238E27FC236}">
                <a16:creationId xmlns:a16="http://schemas.microsoft.com/office/drawing/2014/main" id="{BD531F67-C6B6-2339-21E2-B28B8232B753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AF47F9D1-5BE5-4530-BFFA-8CD9A1C1E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ED0B39-9543-3A58-90DE-170C24715E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69" y="1773555"/>
            <a:ext cx="1079999" cy="1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8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169A9-D9F6-62E3-0A20-955239B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972073A-957E-D3E6-0E20-EB861B429A1A}"/>
              </a:ext>
            </a:extLst>
          </p:cNvPr>
          <p:cNvSpPr txBox="1"/>
          <p:nvPr/>
        </p:nvSpPr>
        <p:spPr>
          <a:xfrm>
            <a:off x="32069" y="5960434"/>
            <a:ext cx="14986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Junta-se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ao</a:t>
            </a:r>
            <a:r>
              <a:rPr sz="900" b="1" spc="40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64F58F"/>
                </a:solidFill>
                <a:latin typeface="Arial"/>
                <a:cs typeface="Arial"/>
              </a:rPr>
              <a:t>nosso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6535963-75E2-0A38-B296-94484195C896}"/>
              </a:ext>
            </a:extLst>
          </p:cNvPr>
          <p:cNvSpPr/>
          <p:nvPr/>
        </p:nvSpPr>
        <p:spPr>
          <a:xfrm>
            <a:off x="165028" y="6314566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F5891BDE-E144-2690-B931-D548070E2A4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300" y="6238300"/>
            <a:ext cx="1079999" cy="1079999"/>
          </a:xfrm>
          <a:prstGeom prst="rect">
            <a:avLst/>
          </a:prstGeom>
        </p:spPr>
      </p:pic>
      <p:pic>
        <p:nvPicPr>
          <p:cNvPr id="6" name="object 6">
            <a:extLst>
              <a:ext uri="{FF2B5EF4-FFF2-40B4-BE49-F238E27FC236}">
                <a16:creationId xmlns:a16="http://schemas.microsoft.com/office/drawing/2014/main" id="{3B791517-0E64-D6F7-9FB7-3DCD51FA8FB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21042" y="2031631"/>
            <a:ext cx="3870960" cy="5528373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B640C426-8F80-8EBF-9E88-F9B091734644}"/>
              </a:ext>
            </a:extLst>
          </p:cNvPr>
          <p:cNvSpPr/>
          <p:nvPr/>
        </p:nvSpPr>
        <p:spPr>
          <a:xfrm>
            <a:off x="614364" y="2714625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2F713407-53EA-05DC-7C90-2A96FAA0A35C}"/>
              </a:ext>
            </a:extLst>
          </p:cNvPr>
          <p:cNvSpPr/>
          <p:nvPr/>
        </p:nvSpPr>
        <p:spPr>
          <a:xfrm>
            <a:off x="9420073" y="348309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45226AC8-173C-FACF-1513-5BD61D922BEE}"/>
              </a:ext>
            </a:extLst>
          </p:cNvPr>
          <p:cNvSpPr txBox="1"/>
          <p:nvPr/>
        </p:nvSpPr>
        <p:spPr>
          <a:xfrm>
            <a:off x="614364" y="1402735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DC893BE4-4ACB-8A59-C354-4128818F0C21}"/>
              </a:ext>
            </a:extLst>
          </p:cNvPr>
          <p:cNvSpPr txBox="1"/>
          <p:nvPr/>
        </p:nvSpPr>
        <p:spPr>
          <a:xfrm>
            <a:off x="3213100" y="2606992"/>
            <a:ext cx="2658745" cy="2118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440"/>
              </a:spcBef>
            </a:pP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Licenciatura </a:t>
            </a:r>
            <a:r>
              <a:rPr sz="2900" b="1" dirty="0">
                <a:solidFill>
                  <a:srgbClr val="EFEEE8"/>
                </a:solidFill>
                <a:latin typeface="Arial"/>
                <a:cs typeface="Arial"/>
              </a:rPr>
              <a:t>em</a:t>
            </a:r>
            <a:r>
              <a:rPr sz="2900" b="1" spc="-1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Engenharia </a:t>
            </a:r>
            <a:r>
              <a:rPr sz="2900" b="1" spc="100" dirty="0">
                <a:solidFill>
                  <a:srgbClr val="EFEEE8"/>
                </a:solidFill>
                <a:latin typeface="Arial"/>
                <a:cs typeface="Arial"/>
              </a:rPr>
              <a:t>Geral</a:t>
            </a:r>
            <a:r>
              <a:rPr sz="2900" b="1" spc="-10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20" dirty="0">
                <a:solidFill>
                  <a:srgbClr val="EFEEE8"/>
                </a:solidFill>
                <a:latin typeface="Arial"/>
                <a:cs typeface="Arial"/>
              </a:rPr>
              <a:t>@</a:t>
            </a:r>
            <a:r>
              <a:rPr sz="2900" b="1" spc="-20" dirty="0">
                <a:solidFill>
                  <a:srgbClr val="009FE3"/>
                </a:solidFill>
                <a:latin typeface="Arial"/>
                <a:cs typeface="Arial"/>
              </a:rPr>
              <a:t>IST</a:t>
            </a:r>
            <a:endParaRPr sz="2900" dirty="0">
              <a:latin typeface="Arial"/>
              <a:cs typeface="Arial"/>
            </a:endParaRPr>
          </a:p>
          <a:p>
            <a:pPr marL="43180" marR="97790">
              <a:lnSpc>
                <a:spcPct val="102600"/>
              </a:lnSpc>
              <a:spcBef>
                <a:spcPts val="1739"/>
              </a:spcBef>
            </a:pPr>
            <a:r>
              <a:rPr sz="1300" b="1" spc="-50" dirty="0">
                <a:solidFill>
                  <a:srgbClr val="EFEEE8"/>
                </a:solidFill>
                <a:latin typeface="Arial"/>
                <a:cs typeface="Arial"/>
              </a:rPr>
              <a:t>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40" dirty="0">
                <a:solidFill>
                  <a:srgbClr val="EFEEE8"/>
                </a:solidFill>
                <a:latin typeface="Arial"/>
                <a:cs typeface="Arial"/>
              </a:rPr>
              <a:t>curriculum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flexível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25" dirty="0">
                <a:solidFill>
                  <a:srgbClr val="EFEEE8"/>
                </a:solidFill>
                <a:latin typeface="Arial"/>
                <a:cs typeface="Arial"/>
              </a:rPr>
              <a:t>de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Engenharia</a:t>
            </a:r>
            <a:r>
              <a:rPr sz="1300" b="1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60" dirty="0">
                <a:solidFill>
                  <a:srgbClr val="EFEEE8"/>
                </a:solidFill>
                <a:latin typeface="Arial"/>
                <a:cs typeface="Arial"/>
              </a:rPr>
              <a:t>para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criar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85" dirty="0">
                <a:solidFill>
                  <a:srgbClr val="EFEEE8"/>
                </a:solidFill>
                <a:latin typeface="Arial"/>
                <a:cs typeface="Arial"/>
              </a:rPr>
              <a:t>os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líderes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inovadores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 de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amanhã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40" name="Picture 39" descr="A black and white logo&#10;&#10;AI-generated content may be incorrect.">
            <a:extLst>
              <a:ext uri="{FF2B5EF4-FFF2-40B4-BE49-F238E27FC236}">
                <a16:creationId xmlns:a16="http://schemas.microsoft.com/office/drawing/2014/main" id="{C082227C-4E77-7CD5-80F3-AE613BD226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66" y="-108428"/>
            <a:ext cx="3130550" cy="173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3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ECA1-197B-427E-B1C0-D8B2A2C55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450038D-322D-5EA4-14DD-45E692C2EFD9}"/>
              </a:ext>
            </a:extLst>
          </p:cNvPr>
          <p:cNvSpPr txBox="1"/>
          <p:nvPr/>
        </p:nvSpPr>
        <p:spPr>
          <a:xfrm>
            <a:off x="4596774" y="405315"/>
            <a:ext cx="14986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Junta-se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64F58F"/>
                </a:solidFill>
                <a:latin typeface="Arial"/>
                <a:cs typeface="Arial"/>
              </a:rPr>
              <a:t>ao</a:t>
            </a:r>
            <a:r>
              <a:rPr sz="900" b="1" spc="40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64F58F"/>
                </a:solidFill>
                <a:latin typeface="Arial"/>
                <a:cs typeface="Arial"/>
              </a:rPr>
              <a:t>nosso</a:t>
            </a:r>
            <a:r>
              <a:rPr sz="900" b="1" spc="35" dirty="0">
                <a:solidFill>
                  <a:srgbClr val="64F58F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64F58F"/>
                </a:solidFill>
                <a:latin typeface="Arial"/>
                <a:cs typeface="Arial"/>
              </a:rPr>
              <a:t>Discord: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7AC6C78-48C6-B390-C0D4-9823F00731E8}"/>
              </a:ext>
            </a:extLst>
          </p:cNvPr>
          <p:cNvSpPr/>
          <p:nvPr/>
        </p:nvSpPr>
        <p:spPr>
          <a:xfrm>
            <a:off x="4729733" y="759447"/>
            <a:ext cx="616585" cy="1080135"/>
          </a:xfrm>
          <a:custGeom>
            <a:avLst/>
            <a:gdLst/>
            <a:ahLst/>
            <a:cxnLst/>
            <a:rect l="l" t="t" r="r" b="b"/>
            <a:pathLst>
              <a:path w="616585" h="1080135">
                <a:moveTo>
                  <a:pt x="616267" y="0"/>
                </a:moveTo>
                <a:lnTo>
                  <a:pt x="0" y="0"/>
                </a:lnTo>
                <a:lnTo>
                  <a:pt x="0" y="1079995"/>
                </a:lnTo>
                <a:lnTo>
                  <a:pt x="616267" y="1079995"/>
                </a:lnTo>
                <a:lnTo>
                  <a:pt x="616267" y="0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D8022D1D-C0D6-B0A2-5F14-7290D110A1D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6005" y="683181"/>
            <a:ext cx="1079999" cy="1079999"/>
          </a:xfrm>
          <a:prstGeom prst="rect">
            <a:avLst/>
          </a:prstGeom>
        </p:spPr>
      </p:pic>
      <p:pic>
        <p:nvPicPr>
          <p:cNvPr id="6" name="object 6">
            <a:extLst>
              <a:ext uri="{FF2B5EF4-FFF2-40B4-BE49-F238E27FC236}">
                <a16:creationId xmlns:a16="http://schemas.microsoft.com/office/drawing/2014/main" id="{35549D6B-4995-B4BC-5DD1-7D2963FDE59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21042" y="2031631"/>
            <a:ext cx="3870960" cy="5528373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E24318D7-12FE-0919-29E0-902C6043C620}"/>
              </a:ext>
            </a:extLst>
          </p:cNvPr>
          <p:cNvSpPr/>
          <p:nvPr/>
        </p:nvSpPr>
        <p:spPr>
          <a:xfrm>
            <a:off x="7667282" y="569493"/>
            <a:ext cx="1464945" cy="1903730"/>
          </a:xfrm>
          <a:custGeom>
            <a:avLst/>
            <a:gdLst/>
            <a:ahLst/>
            <a:cxnLst/>
            <a:rect l="l" t="t" r="r" b="b"/>
            <a:pathLst>
              <a:path w="1464945" h="1903730">
                <a:moveTo>
                  <a:pt x="265341" y="1153541"/>
                </a:moveTo>
                <a:lnTo>
                  <a:pt x="132676" y="1020864"/>
                </a:lnTo>
                <a:lnTo>
                  <a:pt x="0" y="1153541"/>
                </a:lnTo>
                <a:lnTo>
                  <a:pt x="0" y="1902777"/>
                </a:lnTo>
                <a:lnTo>
                  <a:pt x="132676" y="1902777"/>
                </a:lnTo>
                <a:lnTo>
                  <a:pt x="132676" y="1153541"/>
                </a:lnTo>
                <a:lnTo>
                  <a:pt x="265341" y="1153541"/>
                </a:lnTo>
                <a:close/>
              </a:path>
              <a:path w="1464945" h="1903730">
                <a:moveTo>
                  <a:pt x="398018" y="1286217"/>
                </a:moveTo>
                <a:lnTo>
                  <a:pt x="265341" y="1153541"/>
                </a:lnTo>
                <a:lnTo>
                  <a:pt x="265341" y="1286217"/>
                </a:lnTo>
                <a:lnTo>
                  <a:pt x="265341" y="1637436"/>
                </a:lnTo>
                <a:lnTo>
                  <a:pt x="265849" y="1637436"/>
                </a:lnTo>
                <a:lnTo>
                  <a:pt x="398018" y="1769605"/>
                </a:lnTo>
                <a:lnTo>
                  <a:pt x="398018" y="1286217"/>
                </a:lnTo>
                <a:close/>
              </a:path>
              <a:path w="1464945" h="1903730">
                <a:moveTo>
                  <a:pt x="528904" y="508304"/>
                </a:moveTo>
                <a:lnTo>
                  <a:pt x="396240" y="375627"/>
                </a:lnTo>
                <a:lnTo>
                  <a:pt x="263563" y="375627"/>
                </a:lnTo>
                <a:lnTo>
                  <a:pt x="263563" y="508304"/>
                </a:lnTo>
                <a:lnTo>
                  <a:pt x="528904" y="508304"/>
                </a:lnTo>
                <a:close/>
              </a:path>
              <a:path w="1464945" h="1903730">
                <a:moveTo>
                  <a:pt x="662597" y="132676"/>
                </a:moveTo>
                <a:lnTo>
                  <a:pt x="529932" y="0"/>
                </a:lnTo>
                <a:lnTo>
                  <a:pt x="133692" y="0"/>
                </a:lnTo>
                <a:lnTo>
                  <a:pt x="1016" y="132676"/>
                </a:lnTo>
                <a:lnTo>
                  <a:pt x="1016" y="749236"/>
                </a:lnTo>
                <a:lnTo>
                  <a:pt x="133692" y="881913"/>
                </a:lnTo>
                <a:lnTo>
                  <a:pt x="529932" y="881913"/>
                </a:lnTo>
                <a:lnTo>
                  <a:pt x="662597" y="749236"/>
                </a:lnTo>
                <a:lnTo>
                  <a:pt x="662597" y="641985"/>
                </a:lnTo>
                <a:lnTo>
                  <a:pt x="529932" y="509308"/>
                </a:lnTo>
                <a:lnTo>
                  <a:pt x="529932" y="749236"/>
                </a:lnTo>
                <a:lnTo>
                  <a:pt x="133692" y="749236"/>
                </a:lnTo>
                <a:lnTo>
                  <a:pt x="133692" y="132676"/>
                </a:lnTo>
                <a:lnTo>
                  <a:pt x="529932" y="132676"/>
                </a:lnTo>
                <a:lnTo>
                  <a:pt x="529932" y="242963"/>
                </a:lnTo>
                <a:lnTo>
                  <a:pt x="662597" y="242963"/>
                </a:lnTo>
                <a:lnTo>
                  <a:pt x="662597" y="132676"/>
                </a:lnTo>
                <a:close/>
              </a:path>
              <a:path w="1464945" h="1903730">
                <a:moveTo>
                  <a:pt x="663625" y="1020876"/>
                </a:moveTo>
                <a:lnTo>
                  <a:pt x="530948" y="1153541"/>
                </a:lnTo>
                <a:lnTo>
                  <a:pt x="530948" y="1770113"/>
                </a:lnTo>
                <a:lnTo>
                  <a:pt x="398272" y="1770113"/>
                </a:lnTo>
                <a:lnTo>
                  <a:pt x="530948" y="1902790"/>
                </a:lnTo>
                <a:lnTo>
                  <a:pt x="663625" y="1770113"/>
                </a:lnTo>
                <a:lnTo>
                  <a:pt x="663625" y="1020876"/>
                </a:lnTo>
                <a:close/>
              </a:path>
              <a:path w="1464945" h="1903730">
                <a:moveTo>
                  <a:pt x="1065936" y="1770557"/>
                </a:moveTo>
                <a:lnTo>
                  <a:pt x="800595" y="1770557"/>
                </a:lnTo>
                <a:lnTo>
                  <a:pt x="800595" y="1903234"/>
                </a:lnTo>
                <a:lnTo>
                  <a:pt x="933272" y="1903234"/>
                </a:lnTo>
                <a:lnTo>
                  <a:pt x="1065936" y="1770557"/>
                </a:lnTo>
                <a:close/>
              </a:path>
              <a:path w="1464945" h="1903730">
                <a:moveTo>
                  <a:pt x="1198867" y="1153985"/>
                </a:moveTo>
                <a:lnTo>
                  <a:pt x="1066190" y="1286662"/>
                </a:lnTo>
                <a:lnTo>
                  <a:pt x="1066190" y="1770303"/>
                </a:lnTo>
                <a:lnTo>
                  <a:pt x="1198867" y="1637626"/>
                </a:lnTo>
                <a:lnTo>
                  <a:pt x="1196225" y="1637626"/>
                </a:lnTo>
                <a:lnTo>
                  <a:pt x="1198867" y="1637385"/>
                </a:lnTo>
                <a:lnTo>
                  <a:pt x="1198867" y="1286662"/>
                </a:lnTo>
                <a:lnTo>
                  <a:pt x="1198867" y="1153985"/>
                </a:lnTo>
                <a:close/>
              </a:path>
              <a:path w="1464945" h="1903730">
                <a:moveTo>
                  <a:pt x="1198880" y="1020864"/>
                </a:moveTo>
                <a:lnTo>
                  <a:pt x="800608" y="1020864"/>
                </a:lnTo>
                <a:lnTo>
                  <a:pt x="800608" y="1153541"/>
                </a:lnTo>
                <a:lnTo>
                  <a:pt x="1198880" y="1153541"/>
                </a:lnTo>
                <a:lnTo>
                  <a:pt x="1198880" y="1020864"/>
                </a:lnTo>
                <a:close/>
              </a:path>
              <a:path w="1464945" h="1903730">
                <a:moveTo>
                  <a:pt x="1463421" y="0"/>
                </a:moveTo>
                <a:lnTo>
                  <a:pt x="934516" y="0"/>
                </a:lnTo>
                <a:lnTo>
                  <a:pt x="801839" y="132676"/>
                </a:lnTo>
                <a:lnTo>
                  <a:pt x="801839" y="242963"/>
                </a:lnTo>
                <a:lnTo>
                  <a:pt x="934504" y="375627"/>
                </a:lnTo>
                <a:lnTo>
                  <a:pt x="801839" y="375627"/>
                </a:lnTo>
                <a:lnTo>
                  <a:pt x="801839" y="881913"/>
                </a:lnTo>
                <a:lnTo>
                  <a:pt x="1463421" y="881913"/>
                </a:lnTo>
                <a:lnTo>
                  <a:pt x="1330744" y="749236"/>
                </a:lnTo>
                <a:lnTo>
                  <a:pt x="934516" y="749236"/>
                </a:lnTo>
                <a:lnTo>
                  <a:pt x="934516" y="375640"/>
                </a:lnTo>
                <a:lnTo>
                  <a:pt x="1067181" y="508304"/>
                </a:lnTo>
                <a:lnTo>
                  <a:pt x="1330744" y="508304"/>
                </a:lnTo>
                <a:lnTo>
                  <a:pt x="1330744" y="375627"/>
                </a:lnTo>
                <a:lnTo>
                  <a:pt x="934516" y="375627"/>
                </a:lnTo>
                <a:lnTo>
                  <a:pt x="934516" y="132676"/>
                </a:lnTo>
                <a:lnTo>
                  <a:pt x="1463421" y="132676"/>
                </a:lnTo>
                <a:lnTo>
                  <a:pt x="1463421" y="0"/>
                </a:lnTo>
                <a:close/>
              </a:path>
              <a:path w="1464945" h="1903730">
                <a:moveTo>
                  <a:pt x="1464652" y="1770545"/>
                </a:moveTo>
                <a:lnTo>
                  <a:pt x="1065949" y="1770545"/>
                </a:lnTo>
                <a:lnTo>
                  <a:pt x="1065949" y="1903222"/>
                </a:lnTo>
                <a:lnTo>
                  <a:pt x="1464652" y="1903222"/>
                </a:lnTo>
                <a:lnTo>
                  <a:pt x="1464652" y="1770545"/>
                </a:lnTo>
                <a:close/>
              </a:path>
              <a:path w="1464945" h="1903730">
                <a:moveTo>
                  <a:pt x="1464665" y="1020864"/>
                </a:moveTo>
                <a:lnTo>
                  <a:pt x="1331988" y="1020864"/>
                </a:lnTo>
                <a:lnTo>
                  <a:pt x="1199311" y="1153541"/>
                </a:lnTo>
                <a:lnTo>
                  <a:pt x="1464665" y="1153541"/>
                </a:lnTo>
                <a:lnTo>
                  <a:pt x="1464665" y="1020864"/>
                </a:lnTo>
                <a:close/>
              </a:path>
            </a:pathLst>
          </a:custGeom>
          <a:solidFill>
            <a:srgbClr val="EFEE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AA3F1AC1-F628-5DA4-D1BA-3D954A3B4D89}"/>
              </a:ext>
            </a:extLst>
          </p:cNvPr>
          <p:cNvSpPr/>
          <p:nvPr/>
        </p:nvSpPr>
        <p:spPr>
          <a:xfrm>
            <a:off x="5184165" y="6082791"/>
            <a:ext cx="128270" cy="168910"/>
          </a:xfrm>
          <a:custGeom>
            <a:avLst/>
            <a:gdLst/>
            <a:ahLst/>
            <a:cxnLst/>
            <a:rect l="l" t="t" r="r" b="b"/>
            <a:pathLst>
              <a:path w="128270" h="168910">
                <a:moveTo>
                  <a:pt x="127927" y="0"/>
                </a:moveTo>
                <a:lnTo>
                  <a:pt x="0" y="0"/>
                </a:lnTo>
                <a:lnTo>
                  <a:pt x="0" y="27940"/>
                </a:lnTo>
                <a:lnTo>
                  <a:pt x="47777" y="27940"/>
                </a:lnTo>
                <a:lnTo>
                  <a:pt x="47777" y="168910"/>
                </a:lnTo>
                <a:lnTo>
                  <a:pt x="80137" y="168910"/>
                </a:lnTo>
                <a:lnTo>
                  <a:pt x="80137" y="27940"/>
                </a:lnTo>
                <a:lnTo>
                  <a:pt x="127927" y="27940"/>
                </a:lnTo>
                <a:lnTo>
                  <a:pt x="127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>
            <a:extLst>
              <a:ext uri="{FF2B5EF4-FFF2-40B4-BE49-F238E27FC236}">
                <a16:creationId xmlns:a16="http://schemas.microsoft.com/office/drawing/2014/main" id="{62485B91-2494-4A1F-BF82-76083AF7D42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3923" y="6032040"/>
            <a:ext cx="104800" cy="219113"/>
          </a:xfrm>
          <a:prstGeom prst="rect">
            <a:avLst/>
          </a:prstGeom>
        </p:spPr>
      </p:pic>
      <p:pic>
        <p:nvPicPr>
          <p:cNvPr id="11" name="object 11">
            <a:extLst>
              <a:ext uri="{FF2B5EF4-FFF2-40B4-BE49-F238E27FC236}">
                <a16:creationId xmlns:a16="http://schemas.microsoft.com/office/drawing/2014/main" id="{358488EC-6348-9C3A-1A05-091EB0C1DD3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64411" y="6080108"/>
            <a:ext cx="107378" cy="173570"/>
          </a:xfrm>
          <a:prstGeom prst="rect">
            <a:avLst/>
          </a:prstGeom>
        </p:spPr>
      </p:pic>
      <p:pic>
        <p:nvPicPr>
          <p:cNvPr id="12" name="object 12">
            <a:extLst>
              <a:ext uri="{FF2B5EF4-FFF2-40B4-BE49-F238E27FC236}">
                <a16:creationId xmlns:a16="http://schemas.microsoft.com/office/drawing/2014/main" id="{96F8C66C-74E1-2AAE-9DE7-4D55A95F2ABD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98756" y="6082652"/>
            <a:ext cx="139738" cy="168490"/>
          </a:xfrm>
          <a:prstGeom prst="rect">
            <a:avLst/>
          </a:prstGeom>
        </p:spPr>
      </p:pic>
      <p:sp>
        <p:nvSpPr>
          <p:cNvPr id="13" name="object 13">
            <a:extLst>
              <a:ext uri="{FF2B5EF4-FFF2-40B4-BE49-F238E27FC236}">
                <a16:creationId xmlns:a16="http://schemas.microsoft.com/office/drawing/2014/main" id="{9EAFC361-8279-6957-D570-DDD3C05B6BA2}"/>
              </a:ext>
            </a:extLst>
          </p:cNvPr>
          <p:cNvSpPr/>
          <p:nvPr/>
        </p:nvSpPr>
        <p:spPr>
          <a:xfrm>
            <a:off x="5774448" y="6082639"/>
            <a:ext cx="32384" cy="168910"/>
          </a:xfrm>
          <a:custGeom>
            <a:avLst/>
            <a:gdLst/>
            <a:ahLst/>
            <a:cxnLst/>
            <a:rect l="l" t="t" r="r" b="b"/>
            <a:pathLst>
              <a:path w="32385" h="168910">
                <a:moveTo>
                  <a:pt x="32372" y="0"/>
                </a:moveTo>
                <a:lnTo>
                  <a:pt x="0" y="0"/>
                </a:lnTo>
                <a:lnTo>
                  <a:pt x="0" y="168503"/>
                </a:lnTo>
                <a:lnTo>
                  <a:pt x="32372" y="168503"/>
                </a:lnTo>
                <a:lnTo>
                  <a:pt x="323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>
            <a:extLst>
              <a:ext uri="{FF2B5EF4-FFF2-40B4-BE49-F238E27FC236}">
                <a16:creationId xmlns:a16="http://schemas.microsoft.com/office/drawing/2014/main" id="{9964B67D-355A-6A65-7825-5C9FA34F36A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38931" y="6080108"/>
            <a:ext cx="107378" cy="173570"/>
          </a:xfrm>
          <a:prstGeom prst="rect">
            <a:avLst/>
          </a:prstGeom>
        </p:spPr>
      </p:pic>
      <p:pic>
        <p:nvPicPr>
          <p:cNvPr id="15" name="object 15">
            <a:extLst>
              <a:ext uri="{FF2B5EF4-FFF2-40B4-BE49-F238E27FC236}">
                <a16:creationId xmlns:a16="http://schemas.microsoft.com/office/drawing/2014/main" id="{21BB7332-8141-898E-CE1B-2B0CAA3AEB21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65563" y="6080114"/>
            <a:ext cx="129476" cy="173570"/>
          </a:xfrm>
          <a:prstGeom prst="rect">
            <a:avLst/>
          </a:prstGeom>
        </p:spPr>
      </p:pic>
      <p:sp>
        <p:nvSpPr>
          <p:cNvPr id="16" name="object 16">
            <a:extLst>
              <a:ext uri="{FF2B5EF4-FFF2-40B4-BE49-F238E27FC236}">
                <a16:creationId xmlns:a16="http://schemas.microsoft.com/office/drawing/2014/main" id="{E4AED3C7-7DB9-C194-5939-51A2D246C4DE}"/>
              </a:ext>
            </a:extLst>
          </p:cNvPr>
          <p:cNvSpPr/>
          <p:nvPr/>
        </p:nvSpPr>
        <p:spPr>
          <a:xfrm>
            <a:off x="5231219" y="6295364"/>
            <a:ext cx="142240" cy="169545"/>
          </a:xfrm>
          <a:custGeom>
            <a:avLst/>
            <a:gdLst/>
            <a:ahLst/>
            <a:cxnLst/>
            <a:rect l="l" t="t" r="r" b="b"/>
            <a:pathLst>
              <a:path w="142239" h="169545">
                <a:moveTo>
                  <a:pt x="92214" y="155105"/>
                </a:moveTo>
                <a:lnTo>
                  <a:pt x="15151" y="155105"/>
                </a:lnTo>
                <a:lnTo>
                  <a:pt x="15151" y="165"/>
                </a:lnTo>
                <a:lnTo>
                  <a:pt x="0" y="165"/>
                </a:lnTo>
                <a:lnTo>
                  <a:pt x="0" y="155105"/>
                </a:lnTo>
                <a:lnTo>
                  <a:pt x="0" y="169075"/>
                </a:lnTo>
                <a:lnTo>
                  <a:pt x="92214" y="169075"/>
                </a:lnTo>
                <a:lnTo>
                  <a:pt x="92214" y="155105"/>
                </a:lnTo>
                <a:close/>
              </a:path>
              <a:path w="142239" h="169545">
                <a:moveTo>
                  <a:pt x="141795" y="0"/>
                </a:moveTo>
                <a:lnTo>
                  <a:pt x="126644" y="0"/>
                </a:lnTo>
                <a:lnTo>
                  <a:pt x="126644" y="168503"/>
                </a:lnTo>
                <a:lnTo>
                  <a:pt x="141795" y="168503"/>
                </a:lnTo>
                <a:lnTo>
                  <a:pt x="1417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>
            <a:extLst>
              <a:ext uri="{FF2B5EF4-FFF2-40B4-BE49-F238E27FC236}">
                <a16:creationId xmlns:a16="http://schemas.microsoft.com/office/drawing/2014/main" id="{C99BB3D3-B3AA-3BBD-6E53-4A07976E0D34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15132" y="6292839"/>
            <a:ext cx="101218" cy="173558"/>
          </a:xfrm>
          <a:prstGeom prst="rect">
            <a:avLst/>
          </a:prstGeom>
        </p:spPr>
      </p:pic>
      <p:pic>
        <p:nvPicPr>
          <p:cNvPr id="18" name="object 18">
            <a:extLst>
              <a:ext uri="{FF2B5EF4-FFF2-40B4-BE49-F238E27FC236}">
                <a16:creationId xmlns:a16="http://schemas.microsoft.com/office/drawing/2014/main" id="{2F8065D7-DB0B-A904-4958-8186AD401732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557194" y="6295366"/>
            <a:ext cx="106337" cy="168503"/>
          </a:xfrm>
          <a:prstGeom prst="rect">
            <a:avLst/>
          </a:prstGeom>
        </p:spPr>
      </p:pic>
      <p:pic>
        <p:nvPicPr>
          <p:cNvPr id="19" name="object 19">
            <a:extLst>
              <a:ext uri="{FF2B5EF4-FFF2-40B4-BE49-F238E27FC236}">
                <a16:creationId xmlns:a16="http://schemas.microsoft.com/office/drawing/2014/main" id="{CA194BCB-23E9-427D-1F7B-401B10D30E3A}"/>
              </a:ext>
            </a:extLst>
          </p:cNvPr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695383" y="6292834"/>
            <a:ext cx="119697" cy="173558"/>
          </a:xfrm>
          <a:prstGeom prst="rect">
            <a:avLst/>
          </a:prstGeom>
        </p:spPr>
      </p:pic>
      <p:pic>
        <p:nvPicPr>
          <p:cNvPr id="20" name="object 20">
            <a:extLst>
              <a:ext uri="{FF2B5EF4-FFF2-40B4-BE49-F238E27FC236}">
                <a16:creationId xmlns:a16="http://schemas.microsoft.com/office/drawing/2014/main" id="{02BC18F1-424D-1152-7C2F-B15451815EA5}"/>
              </a:ext>
            </a:extLst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839230" y="6295364"/>
            <a:ext cx="141541" cy="168503"/>
          </a:xfrm>
          <a:prstGeom prst="rect">
            <a:avLst/>
          </a:prstGeom>
        </p:spPr>
      </p:pic>
      <p:sp>
        <p:nvSpPr>
          <p:cNvPr id="21" name="object 21">
            <a:extLst>
              <a:ext uri="{FF2B5EF4-FFF2-40B4-BE49-F238E27FC236}">
                <a16:creationId xmlns:a16="http://schemas.microsoft.com/office/drawing/2014/main" id="{A0B0A629-B084-6071-9C90-A35C84106865}"/>
              </a:ext>
            </a:extLst>
          </p:cNvPr>
          <p:cNvSpPr/>
          <p:nvPr/>
        </p:nvSpPr>
        <p:spPr>
          <a:xfrm>
            <a:off x="4596965" y="6028203"/>
            <a:ext cx="479425" cy="579755"/>
          </a:xfrm>
          <a:custGeom>
            <a:avLst/>
            <a:gdLst/>
            <a:ahLst/>
            <a:cxnLst/>
            <a:rect l="l" t="t" r="r" b="b"/>
            <a:pathLst>
              <a:path w="479425" h="579754">
                <a:moveTo>
                  <a:pt x="478967" y="0"/>
                </a:moveTo>
                <a:lnTo>
                  <a:pt x="0" y="0"/>
                </a:lnTo>
                <a:lnTo>
                  <a:pt x="0" y="243116"/>
                </a:lnTo>
                <a:lnTo>
                  <a:pt x="3734" y="371512"/>
                </a:lnTo>
                <a:lnTo>
                  <a:pt x="29879" y="449330"/>
                </a:lnTo>
                <a:lnTo>
                  <a:pt x="100844" y="508086"/>
                </a:lnTo>
                <a:lnTo>
                  <a:pt x="239039" y="579297"/>
                </a:lnTo>
                <a:lnTo>
                  <a:pt x="276528" y="557555"/>
                </a:lnTo>
                <a:lnTo>
                  <a:pt x="359003" y="493302"/>
                </a:lnTo>
                <a:lnTo>
                  <a:pt x="441478" y="388002"/>
                </a:lnTo>
                <a:lnTo>
                  <a:pt x="478967" y="243116"/>
                </a:lnTo>
                <a:lnTo>
                  <a:pt x="478967" y="0"/>
                </a:lnTo>
                <a:close/>
              </a:path>
            </a:pathLst>
          </a:custGeom>
          <a:solidFill>
            <a:srgbClr val="009F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9D51D94B-681C-5273-5A9D-E78922409B65}"/>
              </a:ext>
            </a:extLst>
          </p:cNvPr>
          <p:cNvSpPr/>
          <p:nvPr/>
        </p:nvSpPr>
        <p:spPr>
          <a:xfrm>
            <a:off x="4728121" y="6079121"/>
            <a:ext cx="236220" cy="384175"/>
          </a:xfrm>
          <a:custGeom>
            <a:avLst/>
            <a:gdLst/>
            <a:ahLst/>
            <a:cxnLst/>
            <a:rect l="l" t="t" r="r" b="b"/>
            <a:pathLst>
              <a:path w="236220" h="384175">
                <a:moveTo>
                  <a:pt x="43141" y="281838"/>
                </a:moveTo>
                <a:lnTo>
                  <a:pt x="43078" y="101942"/>
                </a:lnTo>
                <a:lnTo>
                  <a:pt x="50" y="101942"/>
                </a:lnTo>
                <a:lnTo>
                  <a:pt x="0" y="281838"/>
                </a:lnTo>
                <a:lnTo>
                  <a:pt x="43141" y="281838"/>
                </a:lnTo>
                <a:close/>
              </a:path>
              <a:path w="236220" h="384175">
                <a:moveTo>
                  <a:pt x="215836" y="45923"/>
                </a:moveTo>
                <a:lnTo>
                  <a:pt x="196875" y="11645"/>
                </a:lnTo>
                <a:lnTo>
                  <a:pt x="150990" y="0"/>
                </a:lnTo>
                <a:lnTo>
                  <a:pt x="125831" y="3454"/>
                </a:lnTo>
                <a:lnTo>
                  <a:pt x="91440" y="30670"/>
                </a:lnTo>
                <a:lnTo>
                  <a:pt x="86347" y="329755"/>
                </a:lnTo>
                <a:lnTo>
                  <a:pt x="86004" y="349580"/>
                </a:lnTo>
                <a:lnTo>
                  <a:pt x="83654" y="363715"/>
                </a:lnTo>
                <a:lnTo>
                  <a:pt x="77279" y="372173"/>
                </a:lnTo>
                <a:lnTo>
                  <a:pt x="64858" y="374992"/>
                </a:lnTo>
                <a:lnTo>
                  <a:pt x="53301" y="372376"/>
                </a:lnTo>
                <a:lnTo>
                  <a:pt x="53086" y="372376"/>
                </a:lnTo>
                <a:lnTo>
                  <a:pt x="46507" y="364769"/>
                </a:lnTo>
                <a:lnTo>
                  <a:pt x="43764" y="353288"/>
                </a:lnTo>
                <a:lnTo>
                  <a:pt x="43713" y="353098"/>
                </a:lnTo>
                <a:lnTo>
                  <a:pt x="21564" y="316484"/>
                </a:lnTo>
                <a:lnTo>
                  <a:pt x="25" y="338023"/>
                </a:lnTo>
                <a:lnTo>
                  <a:pt x="5105" y="358000"/>
                </a:lnTo>
                <a:lnTo>
                  <a:pt x="19037" y="372376"/>
                </a:lnTo>
                <a:lnTo>
                  <a:pt x="39662" y="381063"/>
                </a:lnTo>
                <a:lnTo>
                  <a:pt x="64858" y="383971"/>
                </a:lnTo>
                <a:lnTo>
                  <a:pt x="90017" y="380517"/>
                </a:lnTo>
                <a:lnTo>
                  <a:pt x="124409" y="353288"/>
                </a:lnTo>
                <a:lnTo>
                  <a:pt x="129514" y="54317"/>
                </a:lnTo>
                <a:lnTo>
                  <a:pt x="129844" y="34378"/>
                </a:lnTo>
                <a:lnTo>
                  <a:pt x="132194" y="20243"/>
                </a:lnTo>
                <a:lnTo>
                  <a:pt x="138569" y="11785"/>
                </a:lnTo>
                <a:lnTo>
                  <a:pt x="150990" y="8966"/>
                </a:lnTo>
                <a:lnTo>
                  <a:pt x="162814" y="11645"/>
                </a:lnTo>
                <a:lnTo>
                  <a:pt x="169341" y="19189"/>
                </a:lnTo>
                <a:lnTo>
                  <a:pt x="172085" y="30670"/>
                </a:lnTo>
                <a:lnTo>
                  <a:pt x="172135" y="30861"/>
                </a:lnTo>
                <a:lnTo>
                  <a:pt x="194271" y="67475"/>
                </a:lnTo>
                <a:lnTo>
                  <a:pt x="202666" y="65786"/>
                </a:lnTo>
                <a:lnTo>
                  <a:pt x="209524" y="61163"/>
                </a:lnTo>
                <a:lnTo>
                  <a:pt x="214134" y="54317"/>
                </a:lnTo>
                <a:lnTo>
                  <a:pt x="215836" y="45923"/>
                </a:lnTo>
                <a:close/>
              </a:path>
              <a:path w="236220" h="384175">
                <a:moveTo>
                  <a:pt x="235826" y="101523"/>
                </a:moveTo>
                <a:lnTo>
                  <a:pt x="152819" y="101523"/>
                </a:lnTo>
                <a:lnTo>
                  <a:pt x="152819" y="132003"/>
                </a:lnTo>
                <a:lnTo>
                  <a:pt x="172720" y="132003"/>
                </a:lnTo>
                <a:lnTo>
                  <a:pt x="172720" y="281863"/>
                </a:lnTo>
                <a:lnTo>
                  <a:pt x="215887" y="281863"/>
                </a:lnTo>
                <a:lnTo>
                  <a:pt x="215887" y="132003"/>
                </a:lnTo>
                <a:lnTo>
                  <a:pt x="235826" y="132003"/>
                </a:lnTo>
                <a:lnTo>
                  <a:pt x="235826" y="1015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B1070C8C-E76F-41C9-09CA-B5F7EFC90ABF}"/>
              </a:ext>
            </a:extLst>
          </p:cNvPr>
          <p:cNvSpPr/>
          <p:nvPr/>
        </p:nvSpPr>
        <p:spPr>
          <a:xfrm>
            <a:off x="9420073" y="348309"/>
            <a:ext cx="1272540" cy="3985260"/>
          </a:xfrm>
          <a:custGeom>
            <a:avLst/>
            <a:gdLst/>
            <a:ahLst/>
            <a:cxnLst/>
            <a:rect l="l" t="t" r="r" b="b"/>
            <a:pathLst>
              <a:path w="1272540" h="3985260">
                <a:moveTo>
                  <a:pt x="700506" y="0"/>
                </a:moveTo>
                <a:lnTo>
                  <a:pt x="479310" y="0"/>
                </a:lnTo>
                <a:lnTo>
                  <a:pt x="479310" y="221183"/>
                </a:lnTo>
                <a:lnTo>
                  <a:pt x="700506" y="221183"/>
                </a:lnTo>
                <a:lnTo>
                  <a:pt x="700506" y="0"/>
                </a:lnTo>
                <a:close/>
              </a:path>
              <a:path w="1272540" h="3985260">
                <a:moveTo>
                  <a:pt x="1271930" y="221183"/>
                </a:moveTo>
                <a:lnTo>
                  <a:pt x="700506" y="221183"/>
                </a:lnTo>
                <a:lnTo>
                  <a:pt x="700506" y="2725763"/>
                </a:lnTo>
                <a:lnTo>
                  <a:pt x="0" y="2725763"/>
                </a:lnTo>
                <a:lnTo>
                  <a:pt x="0" y="3712807"/>
                </a:lnTo>
                <a:lnTo>
                  <a:pt x="371944" y="3712807"/>
                </a:lnTo>
                <a:lnTo>
                  <a:pt x="371944" y="3984675"/>
                </a:lnTo>
                <a:lnTo>
                  <a:pt x="986218" y="3984675"/>
                </a:lnTo>
                <a:lnTo>
                  <a:pt x="986218" y="3707295"/>
                </a:lnTo>
                <a:lnTo>
                  <a:pt x="710209" y="3707295"/>
                </a:lnTo>
                <a:lnTo>
                  <a:pt x="710209" y="2725775"/>
                </a:lnTo>
                <a:lnTo>
                  <a:pt x="1271930" y="2725775"/>
                </a:lnTo>
                <a:lnTo>
                  <a:pt x="1271930" y="221183"/>
                </a:lnTo>
                <a:close/>
              </a:path>
            </a:pathLst>
          </a:custGeom>
          <a:solidFill>
            <a:srgbClr val="64F5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C4EE7A51-F360-0828-A9D6-117AC61CD41D}"/>
              </a:ext>
            </a:extLst>
          </p:cNvPr>
          <p:cNvSpPr txBox="1"/>
          <p:nvPr/>
        </p:nvSpPr>
        <p:spPr>
          <a:xfrm>
            <a:off x="4429733" y="3442271"/>
            <a:ext cx="183261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geni.tecnico.ulisboa.pt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 descr="$PPTXTitle">
            <a:extLst>
              <a:ext uri="{FF2B5EF4-FFF2-40B4-BE49-F238E27FC236}">
                <a16:creationId xmlns:a16="http://schemas.microsoft.com/office/drawing/2014/main" id="{0CAB5E45-9D61-2ABE-D130-D86C263637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280"/>
              </a:spcBef>
            </a:pPr>
            <a:r>
              <a:rPr spc="-10" dirty="0"/>
              <a:t>Licenciatura </a:t>
            </a:r>
            <a:r>
              <a:rPr dirty="0"/>
              <a:t>em</a:t>
            </a:r>
            <a:r>
              <a:rPr spc="-140" dirty="0"/>
              <a:t> </a:t>
            </a:r>
            <a:r>
              <a:rPr spc="-10" dirty="0"/>
              <a:t>Engenharia </a:t>
            </a:r>
            <a:r>
              <a:rPr spc="75" dirty="0"/>
              <a:t>Geral</a:t>
            </a: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6168CE01-8495-84A7-E30B-7E6D55477DB3}"/>
              </a:ext>
            </a:extLst>
          </p:cNvPr>
          <p:cNvSpPr txBox="1"/>
          <p:nvPr/>
        </p:nvSpPr>
        <p:spPr>
          <a:xfrm>
            <a:off x="347303" y="1543863"/>
            <a:ext cx="2787650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000" spc="-125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b="1" spc="-55" dirty="0">
                <a:latin typeface="Arial"/>
                <a:cs typeface="Arial"/>
              </a:rPr>
              <a:t>Licenciatura </a:t>
            </a:r>
            <a:r>
              <a:rPr sz="1000" b="1" spc="-50" dirty="0">
                <a:latin typeface="Arial"/>
                <a:cs typeface="Arial"/>
              </a:rPr>
              <a:t>em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Engenharia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Geral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65" dirty="0">
                <a:latin typeface="Arial"/>
                <a:cs typeface="Arial"/>
              </a:rPr>
              <a:t>(GENI)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foi </a:t>
            </a:r>
            <a:r>
              <a:rPr sz="1000" spc="-40" dirty="0">
                <a:latin typeface="Arial"/>
                <a:cs typeface="Arial"/>
              </a:rPr>
              <a:t>concebida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proporcionar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uma</a:t>
            </a:r>
            <a:r>
              <a:rPr sz="1000" spc="-65" dirty="0">
                <a:latin typeface="Arial"/>
                <a:cs typeface="Arial"/>
              </a:rPr>
              <a:t> base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ampla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em </a:t>
            </a:r>
            <a:r>
              <a:rPr sz="1000" spc="-45" dirty="0">
                <a:latin typeface="Arial"/>
                <a:cs typeface="Arial"/>
              </a:rPr>
              <a:t>engenharia,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ciências,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humanidades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ciências</a:t>
            </a:r>
            <a:r>
              <a:rPr sz="1000" spc="-35" dirty="0">
                <a:latin typeface="Arial"/>
                <a:cs typeface="Arial"/>
              </a:rPr>
              <a:t> sociais, </a:t>
            </a:r>
            <a:r>
              <a:rPr sz="1000" spc="-40" dirty="0">
                <a:latin typeface="Arial"/>
                <a:cs typeface="Arial"/>
              </a:rPr>
              <a:t>preparando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os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estudantes</a:t>
            </a:r>
            <a:r>
              <a:rPr sz="1000" spc="-50" dirty="0">
                <a:latin typeface="Arial"/>
                <a:cs typeface="Arial"/>
              </a:rPr>
              <a:t> para </a:t>
            </a:r>
            <a:r>
              <a:rPr sz="1000" spc="-45" dirty="0">
                <a:latin typeface="Arial"/>
                <a:cs typeface="Arial"/>
              </a:rPr>
              <a:t>diversos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percursos </a:t>
            </a:r>
            <a:r>
              <a:rPr sz="1000" spc="-35" dirty="0">
                <a:latin typeface="Arial"/>
                <a:cs typeface="Arial"/>
              </a:rPr>
              <a:t>profissionais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ou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estudos </a:t>
            </a:r>
            <a:r>
              <a:rPr sz="1000" spc="-35" dirty="0">
                <a:latin typeface="Arial"/>
                <a:cs typeface="Arial"/>
              </a:rPr>
              <a:t>adicionais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em </a:t>
            </a:r>
            <a:r>
              <a:rPr sz="1000" spc="-50" dirty="0">
                <a:latin typeface="Arial"/>
                <a:cs typeface="Arial"/>
              </a:rPr>
              <a:t>programas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mestrado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no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65" dirty="0">
                <a:latin typeface="Arial"/>
                <a:cs typeface="Arial"/>
              </a:rPr>
              <a:t>Técnico</a:t>
            </a:r>
            <a:r>
              <a:rPr sz="1000" spc="-55" dirty="0">
                <a:latin typeface="Arial"/>
                <a:cs typeface="Arial"/>
              </a:rPr>
              <a:t> e </a:t>
            </a:r>
            <a:r>
              <a:rPr sz="1000" spc="-35" dirty="0">
                <a:latin typeface="Arial"/>
                <a:cs typeface="Arial"/>
              </a:rPr>
              <a:t>outras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escolas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55" dirty="0">
                <a:latin typeface="Arial"/>
                <a:cs typeface="Arial"/>
              </a:rPr>
              <a:t> a </a:t>
            </a:r>
            <a:r>
              <a:rPr sz="1000" spc="-35" dirty="0">
                <a:latin typeface="Arial"/>
                <a:cs typeface="Arial"/>
              </a:rPr>
              <a:t>nível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internacional.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Ao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contrário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dos </a:t>
            </a:r>
            <a:r>
              <a:rPr sz="1000" spc="-50" dirty="0">
                <a:latin typeface="Arial"/>
                <a:cs typeface="Arial"/>
              </a:rPr>
              <a:t>programas </a:t>
            </a:r>
            <a:r>
              <a:rPr sz="1000" spc="-30" dirty="0">
                <a:latin typeface="Arial"/>
                <a:cs typeface="Arial"/>
              </a:rPr>
              <a:t>tradicionais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primeiro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ciclo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que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se </a:t>
            </a:r>
            <a:r>
              <a:rPr sz="1000" spc="-40" dirty="0">
                <a:latin typeface="Arial"/>
                <a:cs typeface="Arial"/>
              </a:rPr>
              <a:t>concentram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na</a:t>
            </a:r>
            <a:r>
              <a:rPr sz="1000" spc="-50" dirty="0">
                <a:latin typeface="Arial"/>
                <a:cs typeface="Arial"/>
              </a:rPr>
              <a:t> especialização </a:t>
            </a:r>
            <a:r>
              <a:rPr sz="1000" spc="-55" dirty="0">
                <a:latin typeface="Arial"/>
                <a:cs typeface="Arial"/>
              </a:rPr>
              <a:t>precoce,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GENI permite</a:t>
            </a:r>
            <a:r>
              <a:rPr sz="1000" spc="-60" dirty="0">
                <a:latin typeface="Arial"/>
                <a:cs typeface="Arial"/>
              </a:rPr>
              <a:t> aos </a:t>
            </a:r>
            <a:r>
              <a:rPr sz="1000" spc="-40" dirty="0">
                <a:latin typeface="Arial"/>
                <a:cs typeface="Arial"/>
              </a:rPr>
              <a:t>estudantes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explorar</a:t>
            </a:r>
            <a:r>
              <a:rPr sz="1000" spc="-60" dirty="0">
                <a:latin typeface="Arial"/>
                <a:cs typeface="Arial"/>
              </a:rPr>
              <a:t> os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fundamentos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da </a:t>
            </a:r>
            <a:r>
              <a:rPr sz="1000" spc="-45" dirty="0">
                <a:latin typeface="Arial"/>
                <a:cs typeface="Arial"/>
              </a:rPr>
              <a:t>engenharia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antes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adaptarem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o</a:t>
            </a:r>
            <a:r>
              <a:rPr sz="1000" spc="-60" dirty="0">
                <a:latin typeface="Arial"/>
                <a:cs typeface="Arial"/>
              </a:rPr>
              <a:t> seu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percurso </a:t>
            </a:r>
            <a:r>
              <a:rPr sz="1000" spc="-45" dirty="0">
                <a:latin typeface="Arial"/>
                <a:cs typeface="Arial"/>
              </a:rPr>
              <a:t>académico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aos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75" dirty="0">
                <a:latin typeface="Arial"/>
                <a:cs typeface="Arial"/>
              </a:rPr>
              <a:t>seus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interesses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pessoais.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00CA2BD1-23D7-BA6E-E514-0D1F073392CB}"/>
              </a:ext>
            </a:extLst>
          </p:cNvPr>
          <p:cNvSpPr txBox="1"/>
          <p:nvPr/>
        </p:nvSpPr>
        <p:spPr>
          <a:xfrm>
            <a:off x="741356" y="3807613"/>
            <a:ext cx="2563495" cy="342519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678815">
              <a:lnSpc>
                <a:spcPts val="2900"/>
              </a:lnSpc>
              <a:spcBef>
                <a:spcPts val="280"/>
              </a:spcBef>
            </a:pPr>
            <a:r>
              <a:rPr sz="2500" b="1" spc="-10" dirty="0">
                <a:latin typeface="Arial"/>
                <a:cs typeface="Arial"/>
              </a:rPr>
              <a:t>Tecnologias </a:t>
            </a:r>
            <a:r>
              <a:rPr sz="2500" b="1" spc="-70" dirty="0">
                <a:latin typeface="Arial"/>
                <a:cs typeface="Arial"/>
              </a:rPr>
              <a:t>Futuras </a:t>
            </a:r>
            <a:r>
              <a:rPr sz="2500" b="1" spc="45" dirty="0">
                <a:latin typeface="Arial"/>
                <a:cs typeface="Arial"/>
              </a:rPr>
              <a:t>e </a:t>
            </a:r>
            <a:r>
              <a:rPr sz="2500" b="1" spc="-10" dirty="0">
                <a:latin typeface="Arial"/>
                <a:cs typeface="Arial"/>
              </a:rPr>
              <a:t>Emergentes</a:t>
            </a:r>
            <a:endParaRPr sz="2500">
              <a:latin typeface="Arial"/>
              <a:cs typeface="Arial"/>
            </a:endParaRPr>
          </a:p>
          <a:p>
            <a:pPr marL="12700" marR="5080">
              <a:lnSpc>
                <a:spcPct val="108300"/>
              </a:lnSpc>
              <a:spcBef>
                <a:spcPts val="985"/>
              </a:spcBef>
            </a:pPr>
            <a:r>
              <a:rPr sz="1000" spc="-114" dirty="0">
                <a:latin typeface="Arial"/>
                <a:cs typeface="Arial"/>
              </a:rPr>
              <a:t>Os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estudantes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podem</a:t>
            </a:r>
            <a:r>
              <a:rPr sz="1000" spc="-50" dirty="0">
                <a:latin typeface="Arial"/>
                <a:cs typeface="Arial"/>
              </a:rPr>
              <a:t> escolher </a:t>
            </a:r>
            <a:r>
              <a:rPr sz="1000" b="1" spc="-70" dirty="0">
                <a:latin typeface="Arial"/>
                <a:cs typeface="Arial"/>
              </a:rPr>
              <a:t>percursos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em </a:t>
            </a:r>
            <a:r>
              <a:rPr sz="1000" b="1" spc="-70" dirty="0">
                <a:latin typeface="Arial"/>
                <a:cs typeface="Arial"/>
              </a:rPr>
              <a:t>Tecnologias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Futuras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40" dirty="0">
                <a:latin typeface="Arial"/>
                <a:cs typeface="Arial"/>
              </a:rPr>
              <a:t>e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65" dirty="0">
                <a:latin typeface="Arial"/>
                <a:cs typeface="Arial"/>
              </a:rPr>
              <a:t>Emergentes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(FET)</a:t>
            </a:r>
            <a:r>
              <a:rPr sz="1000" spc="-10" dirty="0">
                <a:latin typeface="Arial"/>
                <a:cs typeface="Arial"/>
              </a:rPr>
              <a:t>, </a:t>
            </a:r>
            <a:r>
              <a:rPr sz="1000" spc="-35" dirty="0">
                <a:latin typeface="Arial"/>
                <a:cs typeface="Arial"/>
              </a:rPr>
              <a:t>focando-</a:t>
            </a:r>
            <a:r>
              <a:rPr sz="1000" spc="-75" dirty="0">
                <a:latin typeface="Arial"/>
                <a:cs typeface="Arial"/>
              </a:rPr>
              <a:t>se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em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tecnologias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ponta,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ou </a:t>
            </a:r>
            <a:r>
              <a:rPr sz="1000" spc="-40" dirty="0">
                <a:latin typeface="Arial"/>
                <a:cs typeface="Arial"/>
              </a:rPr>
              <a:t>personalizar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o</a:t>
            </a:r>
            <a:r>
              <a:rPr sz="1000" spc="-60" dirty="0">
                <a:latin typeface="Arial"/>
                <a:cs typeface="Arial"/>
              </a:rPr>
              <a:t> seu </a:t>
            </a:r>
            <a:r>
              <a:rPr sz="1000" spc="-30" dirty="0">
                <a:latin typeface="Arial"/>
                <a:cs typeface="Arial"/>
              </a:rPr>
              <a:t>currículo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se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alinhar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com </a:t>
            </a:r>
            <a:r>
              <a:rPr sz="1000" spc="-70" dirty="0">
                <a:latin typeface="Arial"/>
                <a:cs typeface="Arial"/>
              </a:rPr>
              <a:t>áreas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tradicionais</a:t>
            </a:r>
            <a:r>
              <a:rPr sz="1000" spc="-40" dirty="0">
                <a:latin typeface="Arial"/>
                <a:cs typeface="Arial"/>
              </a:rPr>
              <a:t> de </a:t>
            </a:r>
            <a:r>
              <a:rPr sz="1000" spc="-45" dirty="0">
                <a:latin typeface="Arial"/>
                <a:cs typeface="Arial"/>
              </a:rPr>
              <a:t>engenharia.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Esta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estrutura </a:t>
            </a:r>
            <a:r>
              <a:rPr sz="1000" spc="-40" dirty="0">
                <a:latin typeface="Arial"/>
                <a:cs typeface="Arial"/>
              </a:rPr>
              <a:t>flexível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foi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validada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como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uma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forte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preparação </a:t>
            </a:r>
            <a:r>
              <a:rPr sz="1000" spc="-50" dirty="0">
                <a:latin typeface="Arial"/>
                <a:cs typeface="Arial"/>
              </a:rPr>
              <a:t>para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múltiplos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programas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de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mestrado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no </a:t>
            </a:r>
            <a:r>
              <a:rPr sz="1000" spc="-65" dirty="0">
                <a:latin typeface="Arial"/>
                <a:cs typeface="Arial"/>
              </a:rPr>
              <a:t>Técnico,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assegurando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uma</a:t>
            </a:r>
            <a:r>
              <a:rPr sz="1000" spc="-55" dirty="0">
                <a:latin typeface="Arial"/>
                <a:cs typeface="Arial"/>
              </a:rPr>
              <a:t> progressão </a:t>
            </a:r>
            <a:r>
              <a:rPr sz="1000" spc="-40" dirty="0">
                <a:latin typeface="Arial"/>
                <a:cs typeface="Arial"/>
              </a:rPr>
              <a:t>académica </a:t>
            </a:r>
            <a:r>
              <a:rPr sz="1000" spc="-25" dirty="0">
                <a:latin typeface="Arial"/>
                <a:cs typeface="Arial"/>
              </a:rPr>
              <a:t>fluida.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25" dirty="0">
                <a:latin typeface="Arial"/>
                <a:cs typeface="Arial"/>
              </a:rPr>
              <a:t>O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programa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forma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engenheiros </a:t>
            </a:r>
            <a:r>
              <a:rPr sz="1000" spc="-10" dirty="0">
                <a:latin typeface="Arial"/>
                <a:cs typeface="Arial"/>
              </a:rPr>
              <a:t>completos </a:t>
            </a:r>
            <a:r>
              <a:rPr sz="1000" spc="-80" dirty="0">
                <a:latin typeface="Arial"/>
                <a:cs typeface="Arial"/>
              </a:rPr>
              <a:t>–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Aprendizes, </a:t>
            </a:r>
            <a:r>
              <a:rPr sz="1000" spc="-70" dirty="0">
                <a:latin typeface="Arial"/>
                <a:cs typeface="Arial"/>
              </a:rPr>
              <a:t>Gestores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e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Construtores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–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que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se </a:t>
            </a:r>
            <a:r>
              <a:rPr sz="1000" spc="-35" dirty="0">
                <a:latin typeface="Arial"/>
                <a:cs typeface="Arial"/>
              </a:rPr>
              <a:t>adaptam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à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rápida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mudança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tecnológica, </a:t>
            </a:r>
            <a:r>
              <a:rPr sz="1000" spc="-35" dirty="0">
                <a:latin typeface="Arial"/>
                <a:cs typeface="Arial"/>
              </a:rPr>
              <a:t>colaboram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eficazmente</a:t>
            </a:r>
            <a:r>
              <a:rPr sz="1000" spc="-55" dirty="0">
                <a:latin typeface="Arial"/>
                <a:cs typeface="Arial"/>
              </a:rPr>
              <a:t> e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impulsionam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a </a:t>
            </a:r>
            <a:r>
              <a:rPr sz="1000" spc="-45" dirty="0">
                <a:latin typeface="Arial"/>
                <a:cs typeface="Arial"/>
              </a:rPr>
              <a:t>inovação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em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diversas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indústrias.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8" name="object 28">
            <a:extLst>
              <a:ext uri="{FF2B5EF4-FFF2-40B4-BE49-F238E27FC236}">
                <a16:creationId xmlns:a16="http://schemas.microsoft.com/office/drawing/2014/main" id="{6500A69C-9811-E5A1-B80A-BC943B0ECC92}"/>
              </a:ext>
            </a:extLst>
          </p:cNvPr>
          <p:cNvGrpSpPr/>
          <p:nvPr/>
        </p:nvGrpSpPr>
        <p:grpSpPr>
          <a:xfrm>
            <a:off x="0" y="115991"/>
            <a:ext cx="10692130" cy="7444105"/>
            <a:chOff x="0" y="115991"/>
            <a:chExt cx="10692130" cy="7444105"/>
          </a:xfrm>
        </p:grpSpPr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DD6B0E22-4334-97C3-494C-4959C27D61F6}"/>
                </a:ext>
              </a:extLst>
            </p:cNvPr>
            <p:cNvSpPr/>
            <p:nvPr/>
          </p:nvSpPr>
          <p:spPr>
            <a:xfrm>
              <a:off x="0" y="6421538"/>
              <a:ext cx="363855" cy="1138555"/>
            </a:xfrm>
            <a:custGeom>
              <a:avLst/>
              <a:gdLst/>
              <a:ahLst/>
              <a:cxnLst/>
              <a:rect l="l" t="t" r="r" b="b"/>
              <a:pathLst>
                <a:path w="363855" h="1138554">
                  <a:moveTo>
                    <a:pt x="0" y="0"/>
                  </a:moveTo>
                  <a:lnTo>
                    <a:pt x="363537" y="0"/>
                  </a:lnTo>
                  <a:lnTo>
                    <a:pt x="363537" y="1138466"/>
                  </a:lnTo>
                  <a:lnTo>
                    <a:pt x="0" y="11384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4F5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183DC3AD-28CF-3346-6EDE-2AA69F9EB8CB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675263" y="3602475"/>
              <a:ext cx="304446" cy="304444"/>
            </a:xfrm>
            <a:prstGeom prst="rect">
              <a:avLst/>
            </a:prstGeom>
          </p:spPr>
        </p:pic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2E99AC82-E81C-AE07-CFBE-CC51CD8CABD1}"/>
                </a:ext>
              </a:extLst>
            </p:cNvPr>
            <p:cNvSpPr/>
            <p:nvPr/>
          </p:nvSpPr>
          <p:spPr>
            <a:xfrm>
              <a:off x="133362" y="116001"/>
              <a:ext cx="7787005" cy="7078345"/>
            </a:xfrm>
            <a:custGeom>
              <a:avLst/>
              <a:gdLst/>
              <a:ahLst/>
              <a:cxnLst/>
              <a:rect l="l" t="t" r="r" b="b"/>
              <a:pathLst>
                <a:path w="7787005" h="7078345">
                  <a:moveTo>
                    <a:pt x="442353" y="6084354"/>
                  </a:moveTo>
                  <a:lnTo>
                    <a:pt x="221183" y="6084354"/>
                  </a:lnTo>
                  <a:lnTo>
                    <a:pt x="221183" y="5652287"/>
                  </a:lnTo>
                  <a:lnTo>
                    <a:pt x="0" y="5652287"/>
                  </a:lnTo>
                  <a:lnTo>
                    <a:pt x="0" y="6084354"/>
                  </a:lnTo>
                  <a:lnTo>
                    <a:pt x="221170" y="6084354"/>
                  </a:lnTo>
                  <a:lnTo>
                    <a:pt x="221170" y="6305537"/>
                  </a:lnTo>
                  <a:lnTo>
                    <a:pt x="442353" y="6305537"/>
                  </a:lnTo>
                  <a:lnTo>
                    <a:pt x="442353" y="6084354"/>
                  </a:lnTo>
                  <a:close/>
                </a:path>
                <a:path w="7787005" h="7078345">
                  <a:moveTo>
                    <a:pt x="2960967" y="402424"/>
                  </a:moveTo>
                  <a:lnTo>
                    <a:pt x="2959341" y="394398"/>
                  </a:lnTo>
                  <a:lnTo>
                    <a:pt x="2954921" y="387832"/>
                  </a:lnTo>
                  <a:lnTo>
                    <a:pt x="2948368" y="383413"/>
                  </a:lnTo>
                  <a:lnTo>
                    <a:pt x="2940329" y="381787"/>
                  </a:lnTo>
                  <a:lnTo>
                    <a:pt x="2932290" y="383413"/>
                  </a:lnTo>
                  <a:lnTo>
                    <a:pt x="2925737" y="387832"/>
                  </a:lnTo>
                  <a:lnTo>
                    <a:pt x="2921304" y="394398"/>
                  </a:lnTo>
                  <a:lnTo>
                    <a:pt x="2919692" y="402424"/>
                  </a:lnTo>
                  <a:lnTo>
                    <a:pt x="2921304" y="410464"/>
                  </a:lnTo>
                  <a:lnTo>
                    <a:pt x="2925737" y="417029"/>
                  </a:lnTo>
                  <a:lnTo>
                    <a:pt x="2932290" y="421449"/>
                  </a:lnTo>
                  <a:lnTo>
                    <a:pt x="2940329" y="423062"/>
                  </a:lnTo>
                  <a:lnTo>
                    <a:pt x="2948368" y="421449"/>
                  </a:lnTo>
                  <a:lnTo>
                    <a:pt x="2954921" y="417029"/>
                  </a:lnTo>
                  <a:lnTo>
                    <a:pt x="2959341" y="410464"/>
                  </a:lnTo>
                  <a:lnTo>
                    <a:pt x="2960967" y="402424"/>
                  </a:lnTo>
                  <a:close/>
                </a:path>
                <a:path w="7787005" h="7078345">
                  <a:moveTo>
                    <a:pt x="2960967" y="275170"/>
                  </a:moveTo>
                  <a:lnTo>
                    <a:pt x="2959341" y="267131"/>
                  </a:lnTo>
                  <a:lnTo>
                    <a:pt x="2954921" y="260565"/>
                  </a:lnTo>
                  <a:lnTo>
                    <a:pt x="2948368" y="256146"/>
                  </a:lnTo>
                  <a:lnTo>
                    <a:pt x="2940329" y="254533"/>
                  </a:lnTo>
                  <a:lnTo>
                    <a:pt x="2932290" y="256146"/>
                  </a:lnTo>
                  <a:lnTo>
                    <a:pt x="2925737" y="260565"/>
                  </a:lnTo>
                  <a:lnTo>
                    <a:pt x="2921304" y="267131"/>
                  </a:lnTo>
                  <a:lnTo>
                    <a:pt x="2919692" y="275170"/>
                  </a:lnTo>
                  <a:lnTo>
                    <a:pt x="2921304" y="283197"/>
                  </a:lnTo>
                  <a:lnTo>
                    <a:pt x="2925737" y="289763"/>
                  </a:lnTo>
                  <a:lnTo>
                    <a:pt x="2932290" y="294182"/>
                  </a:lnTo>
                  <a:lnTo>
                    <a:pt x="2940329" y="295808"/>
                  </a:lnTo>
                  <a:lnTo>
                    <a:pt x="2948368" y="294182"/>
                  </a:lnTo>
                  <a:lnTo>
                    <a:pt x="2954921" y="289763"/>
                  </a:lnTo>
                  <a:lnTo>
                    <a:pt x="2959341" y="283197"/>
                  </a:lnTo>
                  <a:lnTo>
                    <a:pt x="2960967" y="275170"/>
                  </a:lnTo>
                  <a:close/>
                </a:path>
                <a:path w="7787005" h="7078345">
                  <a:moveTo>
                    <a:pt x="2960967" y="147904"/>
                  </a:moveTo>
                  <a:lnTo>
                    <a:pt x="2959341" y="139865"/>
                  </a:lnTo>
                  <a:lnTo>
                    <a:pt x="2954921" y="133299"/>
                  </a:lnTo>
                  <a:lnTo>
                    <a:pt x="2948368" y="128879"/>
                  </a:lnTo>
                  <a:lnTo>
                    <a:pt x="2940329" y="127266"/>
                  </a:lnTo>
                  <a:lnTo>
                    <a:pt x="2932290" y="128879"/>
                  </a:lnTo>
                  <a:lnTo>
                    <a:pt x="2925737" y="133299"/>
                  </a:lnTo>
                  <a:lnTo>
                    <a:pt x="2921304" y="139865"/>
                  </a:lnTo>
                  <a:lnTo>
                    <a:pt x="2919692" y="147904"/>
                  </a:lnTo>
                  <a:lnTo>
                    <a:pt x="2921304" y="155930"/>
                  </a:lnTo>
                  <a:lnTo>
                    <a:pt x="2925737" y="162496"/>
                  </a:lnTo>
                  <a:lnTo>
                    <a:pt x="2932290" y="166916"/>
                  </a:lnTo>
                  <a:lnTo>
                    <a:pt x="2940329" y="168541"/>
                  </a:lnTo>
                  <a:lnTo>
                    <a:pt x="2948368" y="166916"/>
                  </a:lnTo>
                  <a:lnTo>
                    <a:pt x="2954921" y="162496"/>
                  </a:lnTo>
                  <a:lnTo>
                    <a:pt x="2959341" y="155930"/>
                  </a:lnTo>
                  <a:lnTo>
                    <a:pt x="2960967" y="147904"/>
                  </a:lnTo>
                  <a:close/>
                </a:path>
                <a:path w="7787005" h="7078345">
                  <a:moveTo>
                    <a:pt x="2960967" y="20637"/>
                  </a:moveTo>
                  <a:lnTo>
                    <a:pt x="2959341" y="12598"/>
                  </a:lnTo>
                  <a:lnTo>
                    <a:pt x="2954921" y="6032"/>
                  </a:lnTo>
                  <a:lnTo>
                    <a:pt x="2948368" y="1612"/>
                  </a:lnTo>
                  <a:lnTo>
                    <a:pt x="2940329" y="0"/>
                  </a:lnTo>
                  <a:lnTo>
                    <a:pt x="2932290" y="1612"/>
                  </a:lnTo>
                  <a:lnTo>
                    <a:pt x="2925737" y="6032"/>
                  </a:lnTo>
                  <a:lnTo>
                    <a:pt x="2921304" y="12598"/>
                  </a:lnTo>
                  <a:lnTo>
                    <a:pt x="2919692" y="20637"/>
                  </a:lnTo>
                  <a:lnTo>
                    <a:pt x="2921304" y="28663"/>
                  </a:lnTo>
                  <a:lnTo>
                    <a:pt x="2925737" y="35229"/>
                  </a:lnTo>
                  <a:lnTo>
                    <a:pt x="2932290" y="39649"/>
                  </a:lnTo>
                  <a:lnTo>
                    <a:pt x="2940329" y="41275"/>
                  </a:lnTo>
                  <a:lnTo>
                    <a:pt x="2948368" y="39649"/>
                  </a:lnTo>
                  <a:lnTo>
                    <a:pt x="2954921" y="35229"/>
                  </a:lnTo>
                  <a:lnTo>
                    <a:pt x="2959341" y="28663"/>
                  </a:lnTo>
                  <a:lnTo>
                    <a:pt x="2960967" y="20637"/>
                  </a:lnTo>
                  <a:close/>
                </a:path>
                <a:path w="7787005" h="7078345">
                  <a:moveTo>
                    <a:pt x="3097796" y="402424"/>
                  </a:moveTo>
                  <a:lnTo>
                    <a:pt x="3096171" y="394398"/>
                  </a:lnTo>
                  <a:lnTo>
                    <a:pt x="3091751" y="387832"/>
                  </a:lnTo>
                  <a:lnTo>
                    <a:pt x="3085185" y="383413"/>
                  </a:lnTo>
                  <a:lnTo>
                    <a:pt x="3077159" y="381787"/>
                  </a:lnTo>
                  <a:lnTo>
                    <a:pt x="3069120" y="383413"/>
                  </a:lnTo>
                  <a:lnTo>
                    <a:pt x="3062554" y="387832"/>
                  </a:lnTo>
                  <a:lnTo>
                    <a:pt x="3058134" y="394398"/>
                  </a:lnTo>
                  <a:lnTo>
                    <a:pt x="3056521" y="402424"/>
                  </a:lnTo>
                  <a:lnTo>
                    <a:pt x="3058134" y="410464"/>
                  </a:lnTo>
                  <a:lnTo>
                    <a:pt x="3062554" y="417029"/>
                  </a:lnTo>
                  <a:lnTo>
                    <a:pt x="3069120" y="421449"/>
                  </a:lnTo>
                  <a:lnTo>
                    <a:pt x="3077159" y="423062"/>
                  </a:lnTo>
                  <a:lnTo>
                    <a:pt x="3085185" y="421449"/>
                  </a:lnTo>
                  <a:lnTo>
                    <a:pt x="3091751" y="417029"/>
                  </a:lnTo>
                  <a:lnTo>
                    <a:pt x="3096171" y="410464"/>
                  </a:lnTo>
                  <a:lnTo>
                    <a:pt x="3097796" y="402424"/>
                  </a:lnTo>
                  <a:close/>
                </a:path>
                <a:path w="7787005" h="7078345">
                  <a:moveTo>
                    <a:pt x="3097796" y="275170"/>
                  </a:moveTo>
                  <a:lnTo>
                    <a:pt x="3096171" y="267131"/>
                  </a:lnTo>
                  <a:lnTo>
                    <a:pt x="3091751" y="260565"/>
                  </a:lnTo>
                  <a:lnTo>
                    <a:pt x="3085185" y="256146"/>
                  </a:lnTo>
                  <a:lnTo>
                    <a:pt x="3077159" y="254533"/>
                  </a:lnTo>
                  <a:lnTo>
                    <a:pt x="3069120" y="256146"/>
                  </a:lnTo>
                  <a:lnTo>
                    <a:pt x="3062554" y="260565"/>
                  </a:lnTo>
                  <a:lnTo>
                    <a:pt x="3058134" y="267131"/>
                  </a:lnTo>
                  <a:lnTo>
                    <a:pt x="3056521" y="275170"/>
                  </a:lnTo>
                  <a:lnTo>
                    <a:pt x="3058134" y="283197"/>
                  </a:lnTo>
                  <a:lnTo>
                    <a:pt x="3062554" y="289763"/>
                  </a:lnTo>
                  <a:lnTo>
                    <a:pt x="3069120" y="294182"/>
                  </a:lnTo>
                  <a:lnTo>
                    <a:pt x="3077159" y="295808"/>
                  </a:lnTo>
                  <a:lnTo>
                    <a:pt x="3085185" y="294182"/>
                  </a:lnTo>
                  <a:lnTo>
                    <a:pt x="3091751" y="289763"/>
                  </a:lnTo>
                  <a:lnTo>
                    <a:pt x="3096171" y="283197"/>
                  </a:lnTo>
                  <a:lnTo>
                    <a:pt x="3097796" y="275170"/>
                  </a:lnTo>
                  <a:close/>
                </a:path>
                <a:path w="7787005" h="7078345">
                  <a:moveTo>
                    <a:pt x="3097796" y="147904"/>
                  </a:moveTo>
                  <a:lnTo>
                    <a:pt x="3096171" y="139865"/>
                  </a:lnTo>
                  <a:lnTo>
                    <a:pt x="3091751" y="133299"/>
                  </a:lnTo>
                  <a:lnTo>
                    <a:pt x="3085185" y="128879"/>
                  </a:lnTo>
                  <a:lnTo>
                    <a:pt x="3077159" y="127266"/>
                  </a:lnTo>
                  <a:lnTo>
                    <a:pt x="3069120" y="128879"/>
                  </a:lnTo>
                  <a:lnTo>
                    <a:pt x="3062554" y="133299"/>
                  </a:lnTo>
                  <a:lnTo>
                    <a:pt x="3058134" y="139865"/>
                  </a:lnTo>
                  <a:lnTo>
                    <a:pt x="3056521" y="147904"/>
                  </a:lnTo>
                  <a:lnTo>
                    <a:pt x="3058134" y="155930"/>
                  </a:lnTo>
                  <a:lnTo>
                    <a:pt x="3062554" y="162496"/>
                  </a:lnTo>
                  <a:lnTo>
                    <a:pt x="3069120" y="166916"/>
                  </a:lnTo>
                  <a:lnTo>
                    <a:pt x="3077159" y="168541"/>
                  </a:lnTo>
                  <a:lnTo>
                    <a:pt x="3085185" y="166916"/>
                  </a:lnTo>
                  <a:lnTo>
                    <a:pt x="3091751" y="162496"/>
                  </a:lnTo>
                  <a:lnTo>
                    <a:pt x="3096171" y="155930"/>
                  </a:lnTo>
                  <a:lnTo>
                    <a:pt x="3097796" y="147904"/>
                  </a:lnTo>
                  <a:close/>
                </a:path>
                <a:path w="7787005" h="7078345">
                  <a:moveTo>
                    <a:pt x="3097796" y="20637"/>
                  </a:moveTo>
                  <a:lnTo>
                    <a:pt x="3096171" y="12598"/>
                  </a:lnTo>
                  <a:lnTo>
                    <a:pt x="3091751" y="6032"/>
                  </a:lnTo>
                  <a:lnTo>
                    <a:pt x="3085185" y="1612"/>
                  </a:lnTo>
                  <a:lnTo>
                    <a:pt x="3077159" y="0"/>
                  </a:lnTo>
                  <a:lnTo>
                    <a:pt x="3069120" y="1612"/>
                  </a:lnTo>
                  <a:lnTo>
                    <a:pt x="3062554" y="6032"/>
                  </a:lnTo>
                  <a:lnTo>
                    <a:pt x="3058134" y="12598"/>
                  </a:lnTo>
                  <a:lnTo>
                    <a:pt x="3056521" y="20637"/>
                  </a:lnTo>
                  <a:lnTo>
                    <a:pt x="3058134" y="28663"/>
                  </a:lnTo>
                  <a:lnTo>
                    <a:pt x="3062554" y="35229"/>
                  </a:lnTo>
                  <a:lnTo>
                    <a:pt x="3069120" y="39649"/>
                  </a:lnTo>
                  <a:lnTo>
                    <a:pt x="3077159" y="41275"/>
                  </a:lnTo>
                  <a:lnTo>
                    <a:pt x="3085185" y="39649"/>
                  </a:lnTo>
                  <a:lnTo>
                    <a:pt x="3091751" y="35229"/>
                  </a:lnTo>
                  <a:lnTo>
                    <a:pt x="3096171" y="28663"/>
                  </a:lnTo>
                  <a:lnTo>
                    <a:pt x="3097796" y="20637"/>
                  </a:lnTo>
                  <a:close/>
                </a:path>
                <a:path w="7787005" h="7078345">
                  <a:moveTo>
                    <a:pt x="3237192" y="402424"/>
                  </a:moveTo>
                  <a:lnTo>
                    <a:pt x="3235579" y="394398"/>
                  </a:lnTo>
                  <a:lnTo>
                    <a:pt x="3231159" y="387832"/>
                  </a:lnTo>
                  <a:lnTo>
                    <a:pt x="3224593" y="383413"/>
                  </a:lnTo>
                  <a:lnTo>
                    <a:pt x="3216554" y="381787"/>
                  </a:lnTo>
                  <a:lnTo>
                    <a:pt x="3208528" y="383413"/>
                  </a:lnTo>
                  <a:lnTo>
                    <a:pt x="3201962" y="387832"/>
                  </a:lnTo>
                  <a:lnTo>
                    <a:pt x="3197542" y="394398"/>
                  </a:lnTo>
                  <a:lnTo>
                    <a:pt x="3195917" y="402424"/>
                  </a:lnTo>
                  <a:lnTo>
                    <a:pt x="3197542" y="410464"/>
                  </a:lnTo>
                  <a:lnTo>
                    <a:pt x="3201962" y="417029"/>
                  </a:lnTo>
                  <a:lnTo>
                    <a:pt x="3208528" y="421449"/>
                  </a:lnTo>
                  <a:lnTo>
                    <a:pt x="3216554" y="423062"/>
                  </a:lnTo>
                  <a:lnTo>
                    <a:pt x="3224593" y="421449"/>
                  </a:lnTo>
                  <a:lnTo>
                    <a:pt x="3231159" y="417029"/>
                  </a:lnTo>
                  <a:lnTo>
                    <a:pt x="3235579" y="410464"/>
                  </a:lnTo>
                  <a:lnTo>
                    <a:pt x="3237192" y="402424"/>
                  </a:lnTo>
                  <a:close/>
                </a:path>
                <a:path w="7787005" h="7078345">
                  <a:moveTo>
                    <a:pt x="3237192" y="275170"/>
                  </a:moveTo>
                  <a:lnTo>
                    <a:pt x="3235579" y="267131"/>
                  </a:lnTo>
                  <a:lnTo>
                    <a:pt x="3231159" y="260565"/>
                  </a:lnTo>
                  <a:lnTo>
                    <a:pt x="3224593" y="256146"/>
                  </a:lnTo>
                  <a:lnTo>
                    <a:pt x="3216554" y="254533"/>
                  </a:lnTo>
                  <a:lnTo>
                    <a:pt x="3208528" y="256146"/>
                  </a:lnTo>
                  <a:lnTo>
                    <a:pt x="3201962" y="260565"/>
                  </a:lnTo>
                  <a:lnTo>
                    <a:pt x="3197542" y="267131"/>
                  </a:lnTo>
                  <a:lnTo>
                    <a:pt x="3195917" y="275170"/>
                  </a:lnTo>
                  <a:lnTo>
                    <a:pt x="3197542" y="283197"/>
                  </a:lnTo>
                  <a:lnTo>
                    <a:pt x="3201962" y="289763"/>
                  </a:lnTo>
                  <a:lnTo>
                    <a:pt x="3208528" y="294182"/>
                  </a:lnTo>
                  <a:lnTo>
                    <a:pt x="3216554" y="295808"/>
                  </a:lnTo>
                  <a:lnTo>
                    <a:pt x="3224593" y="294182"/>
                  </a:lnTo>
                  <a:lnTo>
                    <a:pt x="3231159" y="289763"/>
                  </a:lnTo>
                  <a:lnTo>
                    <a:pt x="3235579" y="283197"/>
                  </a:lnTo>
                  <a:lnTo>
                    <a:pt x="3237192" y="275170"/>
                  </a:lnTo>
                  <a:close/>
                </a:path>
                <a:path w="7787005" h="7078345">
                  <a:moveTo>
                    <a:pt x="3237192" y="147904"/>
                  </a:moveTo>
                  <a:lnTo>
                    <a:pt x="3235579" y="139865"/>
                  </a:lnTo>
                  <a:lnTo>
                    <a:pt x="3231159" y="133299"/>
                  </a:lnTo>
                  <a:lnTo>
                    <a:pt x="3224593" y="128879"/>
                  </a:lnTo>
                  <a:lnTo>
                    <a:pt x="3216554" y="127266"/>
                  </a:lnTo>
                  <a:lnTo>
                    <a:pt x="3208528" y="128879"/>
                  </a:lnTo>
                  <a:lnTo>
                    <a:pt x="3201962" y="133299"/>
                  </a:lnTo>
                  <a:lnTo>
                    <a:pt x="3197542" y="139865"/>
                  </a:lnTo>
                  <a:lnTo>
                    <a:pt x="3195917" y="147904"/>
                  </a:lnTo>
                  <a:lnTo>
                    <a:pt x="3197542" y="155930"/>
                  </a:lnTo>
                  <a:lnTo>
                    <a:pt x="3201962" y="162496"/>
                  </a:lnTo>
                  <a:lnTo>
                    <a:pt x="3208528" y="166916"/>
                  </a:lnTo>
                  <a:lnTo>
                    <a:pt x="3216554" y="168541"/>
                  </a:lnTo>
                  <a:lnTo>
                    <a:pt x="3224593" y="166916"/>
                  </a:lnTo>
                  <a:lnTo>
                    <a:pt x="3231159" y="162496"/>
                  </a:lnTo>
                  <a:lnTo>
                    <a:pt x="3235579" y="155930"/>
                  </a:lnTo>
                  <a:lnTo>
                    <a:pt x="3237192" y="147904"/>
                  </a:lnTo>
                  <a:close/>
                </a:path>
                <a:path w="7787005" h="7078345">
                  <a:moveTo>
                    <a:pt x="3237192" y="20637"/>
                  </a:moveTo>
                  <a:lnTo>
                    <a:pt x="3235579" y="12598"/>
                  </a:lnTo>
                  <a:lnTo>
                    <a:pt x="3231159" y="6032"/>
                  </a:lnTo>
                  <a:lnTo>
                    <a:pt x="3224593" y="1612"/>
                  </a:lnTo>
                  <a:lnTo>
                    <a:pt x="3216554" y="0"/>
                  </a:lnTo>
                  <a:lnTo>
                    <a:pt x="3208528" y="1612"/>
                  </a:lnTo>
                  <a:lnTo>
                    <a:pt x="3201962" y="6032"/>
                  </a:lnTo>
                  <a:lnTo>
                    <a:pt x="3197542" y="12598"/>
                  </a:lnTo>
                  <a:lnTo>
                    <a:pt x="3195917" y="20637"/>
                  </a:lnTo>
                  <a:lnTo>
                    <a:pt x="3197542" y="28663"/>
                  </a:lnTo>
                  <a:lnTo>
                    <a:pt x="3201962" y="35229"/>
                  </a:lnTo>
                  <a:lnTo>
                    <a:pt x="3208528" y="39649"/>
                  </a:lnTo>
                  <a:lnTo>
                    <a:pt x="3216554" y="41275"/>
                  </a:lnTo>
                  <a:lnTo>
                    <a:pt x="3224593" y="39649"/>
                  </a:lnTo>
                  <a:lnTo>
                    <a:pt x="3231159" y="35229"/>
                  </a:lnTo>
                  <a:lnTo>
                    <a:pt x="3235579" y="28663"/>
                  </a:lnTo>
                  <a:lnTo>
                    <a:pt x="3237192" y="20637"/>
                  </a:lnTo>
                  <a:close/>
                </a:path>
                <a:path w="7787005" h="7078345">
                  <a:moveTo>
                    <a:pt x="3374021" y="402424"/>
                  </a:moveTo>
                  <a:lnTo>
                    <a:pt x="3372396" y="394398"/>
                  </a:lnTo>
                  <a:lnTo>
                    <a:pt x="3367976" y="387832"/>
                  </a:lnTo>
                  <a:lnTo>
                    <a:pt x="3361423" y="383413"/>
                  </a:lnTo>
                  <a:lnTo>
                    <a:pt x="3353384" y="381787"/>
                  </a:lnTo>
                  <a:lnTo>
                    <a:pt x="3345345" y="383413"/>
                  </a:lnTo>
                  <a:lnTo>
                    <a:pt x="3338792" y="387832"/>
                  </a:lnTo>
                  <a:lnTo>
                    <a:pt x="3334372" y="394398"/>
                  </a:lnTo>
                  <a:lnTo>
                    <a:pt x="3332746" y="402424"/>
                  </a:lnTo>
                  <a:lnTo>
                    <a:pt x="3334372" y="410464"/>
                  </a:lnTo>
                  <a:lnTo>
                    <a:pt x="3338792" y="417029"/>
                  </a:lnTo>
                  <a:lnTo>
                    <a:pt x="3345345" y="421449"/>
                  </a:lnTo>
                  <a:lnTo>
                    <a:pt x="3353384" y="423062"/>
                  </a:lnTo>
                  <a:lnTo>
                    <a:pt x="3361423" y="421449"/>
                  </a:lnTo>
                  <a:lnTo>
                    <a:pt x="3367976" y="417029"/>
                  </a:lnTo>
                  <a:lnTo>
                    <a:pt x="3372396" y="410464"/>
                  </a:lnTo>
                  <a:lnTo>
                    <a:pt x="3374021" y="402424"/>
                  </a:lnTo>
                  <a:close/>
                </a:path>
                <a:path w="7787005" h="7078345">
                  <a:moveTo>
                    <a:pt x="3374021" y="275170"/>
                  </a:moveTo>
                  <a:lnTo>
                    <a:pt x="3372396" y="267131"/>
                  </a:lnTo>
                  <a:lnTo>
                    <a:pt x="3367976" y="260565"/>
                  </a:lnTo>
                  <a:lnTo>
                    <a:pt x="3361423" y="256146"/>
                  </a:lnTo>
                  <a:lnTo>
                    <a:pt x="3353384" y="254533"/>
                  </a:lnTo>
                  <a:lnTo>
                    <a:pt x="3345345" y="256146"/>
                  </a:lnTo>
                  <a:lnTo>
                    <a:pt x="3338792" y="260565"/>
                  </a:lnTo>
                  <a:lnTo>
                    <a:pt x="3334372" y="267131"/>
                  </a:lnTo>
                  <a:lnTo>
                    <a:pt x="3332746" y="275170"/>
                  </a:lnTo>
                  <a:lnTo>
                    <a:pt x="3334372" y="283197"/>
                  </a:lnTo>
                  <a:lnTo>
                    <a:pt x="3338792" y="289763"/>
                  </a:lnTo>
                  <a:lnTo>
                    <a:pt x="3345345" y="294182"/>
                  </a:lnTo>
                  <a:lnTo>
                    <a:pt x="3353384" y="295808"/>
                  </a:lnTo>
                  <a:lnTo>
                    <a:pt x="3361423" y="294182"/>
                  </a:lnTo>
                  <a:lnTo>
                    <a:pt x="3367976" y="289763"/>
                  </a:lnTo>
                  <a:lnTo>
                    <a:pt x="3372396" y="283197"/>
                  </a:lnTo>
                  <a:lnTo>
                    <a:pt x="3374021" y="275170"/>
                  </a:lnTo>
                  <a:close/>
                </a:path>
                <a:path w="7787005" h="7078345">
                  <a:moveTo>
                    <a:pt x="3374021" y="147904"/>
                  </a:moveTo>
                  <a:lnTo>
                    <a:pt x="3372396" y="139865"/>
                  </a:lnTo>
                  <a:lnTo>
                    <a:pt x="3367976" y="133299"/>
                  </a:lnTo>
                  <a:lnTo>
                    <a:pt x="3361423" y="128879"/>
                  </a:lnTo>
                  <a:lnTo>
                    <a:pt x="3353384" y="127266"/>
                  </a:lnTo>
                  <a:lnTo>
                    <a:pt x="3345345" y="128879"/>
                  </a:lnTo>
                  <a:lnTo>
                    <a:pt x="3338792" y="133299"/>
                  </a:lnTo>
                  <a:lnTo>
                    <a:pt x="3334372" y="139865"/>
                  </a:lnTo>
                  <a:lnTo>
                    <a:pt x="3332746" y="147904"/>
                  </a:lnTo>
                  <a:lnTo>
                    <a:pt x="3334372" y="155930"/>
                  </a:lnTo>
                  <a:lnTo>
                    <a:pt x="3338792" y="162496"/>
                  </a:lnTo>
                  <a:lnTo>
                    <a:pt x="3345345" y="166916"/>
                  </a:lnTo>
                  <a:lnTo>
                    <a:pt x="3353384" y="168541"/>
                  </a:lnTo>
                  <a:lnTo>
                    <a:pt x="3361423" y="166916"/>
                  </a:lnTo>
                  <a:lnTo>
                    <a:pt x="3367976" y="162496"/>
                  </a:lnTo>
                  <a:lnTo>
                    <a:pt x="3372396" y="155930"/>
                  </a:lnTo>
                  <a:lnTo>
                    <a:pt x="3374021" y="147904"/>
                  </a:lnTo>
                  <a:close/>
                </a:path>
                <a:path w="7787005" h="7078345">
                  <a:moveTo>
                    <a:pt x="3374021" y="20637"/>
                  </a:moveTo>
                  <a:lnTo>
                    <a:pt x="3372396" y="12598"/>
                  </a:lnTo>
                  <a:lnTo>
                    <a:pt x="3367976" y="6032"/>
                  </a:lnTo>
                  <a:lnTo>
                    <a:pt x="3361423" y="1612"/>
                  </a:lnTo>
                  <a:lnTo>
                    <a:pt x="3353384" y="0"/>
                  </a:lnTo>
                  <a:lnTo>
                    <a:pt x="3345345" y="1612"/>
                  </a:lnTo>
                  <a:lnTo>
                    <a:pt x="3338792" y="6032"/>
                  </a:lnTo>
                  <a:lnTo>
                    <a:pt x="3334372" y="12598"/>
                  </a:lnTo>
                  <a:lnTo>
                    <a:pt x="3332746" y="20637"/>
                  </a:lnTo>
                  <a:lnTo>
                    <a:pt x="3334372" y="28663"/>
                  </a:lnTo>
                  <a:lnTo>
                    <a:pt x="3338792" y="35229"/>
                  </a:lnTo>
                  <a:lnTo>
                    <a:pt x="3345345" y="39649"/>
                  </a:lnTo>
                  <a:lnTo>
                    <a:pt x="3353384" y="41275"/>
                  </a:lnTo>
                  <a:lnTo>
                    <a:pt x="3361423" y="39649"/>
                  </a:lnTo>
                  <a:lnTo>
                    <a:pt x="3367976" y="35229"/>
                  </a:lnTo>
                  <a:lnTo>
                    <a:pt x="3372396" y="28663"/>
                  </a:lnTo>
                  <a:lnTo>
                    <a:pt x="3374021" y="20637"/>
                  </a:lnTo>
                  <a:close/>
                </a:path>
                <a:path w="7787005" h="7078345">
                  <a:moveTo>
                    <a:pt x="3513429" y="402424"/>
                  </a:moveTo>
                  <a:lnTo>
                    <a:pt x="3511804" y="394398"/>
                  </a:lnTo>
                  <a:lnTo>
                    <a:pt x="3507384" y="387832"/>
                  </a:lnTo>
                  <a:lnTo>
                    <a:pt x="3500831" y="383413"/>
                  </a:lnTo>
                  <a:lnTo>
                    <a:pt x="3492792" y="381787"/>
                  </a:lnTo>
                  <a:lnTo>
                    <a:pt x="3484753" y="383413"/>
                  </a:lnTo>
                  <a:lnTo>
                    <a:pt x="3478199" y="387832"/>
                  </a:lnTo>
                  <a:lnTo>
                    <a:pt x="3473780" y="394398"/>
                  </a:lnTo>
                  <a:lnTo>
                    <a:pt x="3472154" y="402424"/>
                  </a:lnTo>
                  <a:lnTo>
                    <a:pt x="3473780" y="410464"/>
                  </a:lnTo>
                  <a:lnTo>
                    <a:pt x="3478199" y="417029"/>
                  </a:lnTo>
                  <a:lnTo>
                    <a:pt x="3484753" y="421449"/>
                  </a:lnTo>
                  <a:lnTo>
                    <a:pt x="3492792" y="423062"/>
                  </a:lnTo>
                  <a:lnTo>
                    <a:pt x="3500831" y="421449"/>
                  </a:lnTo>
                  <a:lnTo>
                    <a:pt x="3507384" y="417029"/>
                  </a:lnTo>
                  <a:lnTo>
                    <a:pt x="3511804" y="410464"/>
                  </a:lnTo>
                  <a:lnTo>
                    <a:pt x="3513429" y="402424"/>
                  </a:lnTo>
                  <a:close/>
                </a:path>
                <a:path w="7787005" h="7078345">
                  <a:moveTo>
                    <a:pt x="3513429" y="275170"/>
                  </a:moveTo>
                  <a:lnTo>
                    <a:pt x="3511804" y="267131"/>
                  </a:lnTo>
                  <a:lnTo>
                    <a:pt x="3507384" y="260565"/>
                  </a:lnTo>
                  <a:lnTo>
                    <a:pt x="3500831" y="256146"/>
                  </a:lnTo>
                  <a:lnTo>
                    <a:pt x="3492792" y="254533"/>
                  </a:lnTo>
                  <a:lnTo>
                    <a:pt x="3484753" y="256146"/>
                  </a:lnTo>
                  <a:lnTo>
                    <a:pt x="3478199" y="260565"/>
                  </a:lnTo>
                  <a:lnTo>
                    <a:pt x="3473780" y="267131"/>
                  </a:lnTo>
                  <a:lnTo>
                    <a:pt x="3472154" y="275170"/>
                  </a:lnTo>
                  <a:lnTo>
                    <a:pt x="3473780" y="283197"/>
                  </a:lnTo>
                  <a:lnTo>
                    <a:pt x="3478199" y="289763"/>
                  </a:lnTo>
                  <a:lnTo>
                    <a:pt x="3484753" y="294182"/>
                  </a:lnTo>
                  <a:lnTo>
                    <a:pt x="3492792" y="295808"/>
                  </a:lnTo>
                  <a:lnTo>
                    <a:pt x="3500831" y="294182"/>
                  </a:lnTo>
                  <a:lnTo>
                    <a:pt x="3507384" y="289763"/>
                  </a:lnTo>
                  <a:lnTo>
                    <a:pt x="3511804" y="283197"/>
                  </a:lnTo>
                  <a:lnTo>
                    <a:pt x="3513429" y="275170"/>
                  </a:lnTo>
                  <a:close/>
                </a:path>
                <a:path w="7787005" h="7078345">
                  <a:moveTo>
                    <a:pt x="3513429" y="147904"/>
                  </a:moveTo>
                  <a:lnTo>
                    <a:pt x="3511804" y="139865"/>
                  </a:lnTo>
                  <a:lnTo>
                    <a:pt x="3507384" y="133299"/>
                  </a:lnTo>
                  <a:lnTo>
                    <a:pt x="3500831" y="128879"/>
                  </a:lnTo>
                  <a:lnTo>
                    <a:pt x="3492792" y="127266"/>
                  </a:lnTo>
                  <a:lnTo>
                    <a:pt x="3484753" y="128879"/>
                  </a:lnTo>
                  <a:lnTo>
                    <a:pt x="3478199" y="133299"/>
                  </a:lnTo>
                  <a:lnTo>
                    <a:pt x="3473780" y="139865"/>
                  </a:lnTo>
                  <a:lnTo>
                    <a:pt x="3472154" y="147904"/>
                  </a:lnTo>
                  <a:lnTo>
                    <a:pt x="3473780" y="155930"/>
                  </a:lnTo>
                  <a:lnTo>
                    <a:pt x="3478199" y="162496"/>
                  </a:lnTo>
                  <a:lnTo>
                    <a:pt x="3484753" y="166916"/>
                  </a:lnTo>
                  <a:lnTo>
                    <a:pt x="3492792" y="168541"/>
                  </a:lnTo>
                  <a:lnTo>
                    <a:pt x="3500831" y="166916"/>
                  </a:lnTo>
                  <a:lnTo>
                    <a:pt x="3507384" y="162496"/>
                  </a:lnTo>
                  <a:lnTo>
                    <a:pt x="3511804" y="155930"/>
                  </a:lnTo>
                  <a:lnTo>
                    <a:pt x="3513429" y="147904"/>
                  </a:lnTo>
                  <a:close/>
                </a:path>
                <a:path w="7787005" h="7078345">
                  <a:moveTo>
                    <a:pt x="3513429" y="20637"/>
                  </a:moveTo>
                  <a:lnTo>
                    <a:pt x="3511804" y="12598"/>
                  </a:lnTo>
                  <a:lnTo>
                    <a:pt x="3507384" y="6032"/>
                  </a:lnTo>
                  <a:lnTo>
                    <a:pt x="3500831" y="1612"/>
                  </a:lnTo>
                  <a:lnTo>
                    <a:pt x="3492792" y="0"/>
                  </a:lnTo>
                  <a:lnTo>
                    <a:pt x="3484753" y="1612"/>
                  </a:lnTo>
                  <a:lnTo>
                    <a:pt x="3478199" y="6032"/>
                  </a:lnTo>
                  <a:lnTo>
                    <a:pt x="3473780" y="12598"/>
                  </a:lnTo>
                  <a:lnTo>
                    <a:pt x="3472154" y="20637"/>
                  </a:lnTo>
                  <a:lnTo>
                    <a:pt x="3473780" y="28663"/>
                  </a:lnTo>
                  <a:lnTo>
                    <a:pt x="3478199" y="35229"/>
                  </a:lnTo>
                  <a:lnTo>
                    <a:pt x="3484753" y="39649"/>
                  </a:lnTo>
                  <a:lnTo>
                    <a:pt x="3492792" y="41275"/>
                  </a:lnTo>
                  <a:lnTo>
                    <a:pt x="3500831" y="39649"/>
                  </a:lnTo>
                  <a:lnTo>
                    <a:pt x="3507384" y="35229"/>
                  </a:lnTo>
                  <a:lnTo>
                    <a:pt x="3511804" y="28663"/>
                  </a:lnTo>
                  <a:lnTo>
                    <a:pt x="3513429" y="20637"/>
                  </a:lnTo>
                  <a:close/>
                </a:path>
                <a:path w="7787005" h="7078345">
                  <a:moveTo>
                    <a:pt x="3650259" y="402424"/>
                  </a:moveTo>
                  <a:lnTo>
                    <a:pt x="3648633" y="394398"/>
                  </a:lnTo>
                  <a:lnTo>
                    <a:pt x="3644214" y="387832"/>
                  </a:lnTo>
                  <a:lnTo>
                    <a:pt x="3637648" y="383413"/>
                  </a:lnTo>
                  <a:lnTo>
                    <a:pt x="3629622" y="381787"/>
                  </a:lnTo>
                  <a:lnTo>
                    <a:pt x="3621582" y="383413"/>
                  </a:lnTo>
                  <a:lnTo>
                    <a:pt x="3615017" y="387832"/>
                  </a:lnTo>
                  <a:lnTo>
                    <a:pt x="3610597" y="394398"/>
                  </a:lnTo>
                  <a:lnTo>
                    <a:pt x="3608984" y="402424"/>
                  </a:lnTo>
                  <a:lnTo>
                    <a:pt x="3610597" y="410464"/>
                  </a:lnTo>
                  <a:lnTo>
                    <a:pt x="3615017" y="417029"/>
                  </a:lnTo>
                  <a:lnTo>
                    <a:pt x="3621582" y="421449"/>
                  </a:lnTo>
                  <a:lnTo>
                    <a:pt x="3629622" y="423062"/>
                  </a:lnTo>
                  <a:lnTo>
                    <a:pt x="3637648" y="421449"/>
                  </a:lnTo>
                  <a:lnTo>
                    <a:pt x="3644214" y="417029"/>
                  </a:lnTo>
                  <a:lnTo>
                    <a:pt x="3648633" y="410464"/>
                  </a:lnTo>
                  <a:lnTo>
                    <a:pt x="3650259" y="402424"/>
                  </a:lnTo>
                  <a:close/>
                </a:path>
                <a:path w="7787005" h="7078345">
                  <a:moveTo>
                    <a:pt x="3650259" y="275170"/>
                  </a:moveTo>
                  <a:lnTo>
                    <a:pt x="3648633" y="267131"/>
                  </a:lnTo>
                  <a:lnTo>
                    <a:pt x="3644214" y="260565"/>
                  </a:lnTo>
                  <a:lnTo>
                    <a:pt x="3637648" y="256146"/>
                  </a:lnTo>
                  <a:lnTo>
                    <a:pt x="3629622" y="254533"/>
                  </a:lnTo>
                  <a:lnTo>
                    <a:pt x="3621582" y="256146"/>
                  </a:lnTo>
                  <a:lnTo>
                    <a:pt x="3615017" y="260565"/>
                  </a:lnTo>
                  <a:lnTo>
                    <a:pt x="3610597" y="267131"/>
                  </a:lnTo>
                  <a:lnTo>
                    <a:pt x="3608984" y="275170"/>
                  </a:lnTo>
                  <a:lnTo>
                    <a:pt x="3610597" y="283197"/>
                  </a:lnTo>
                  <a:lnTo>
                    <a:pt x="3615017" y="289763"/>
                  </a:lnTo>
                  <a:lnTo>
                    <a:pt x="3621582" y="294182"/>
                  </a:lnTo>
                  <a:lnTo>
                    <a:pt x="3629622" y="295808"/>
                  </a:lnTo>
                  <a:lnTo>
                    <a:pt x="3637648" y="294182"/>
                  </a:lnTo>
                  <a:lnTo>
                    <a:pt x="3644214" y="289763"/>
                  </a:lnTo>
                  <a:lnTo>
                    <a:pt x="3648633" y="283197"/>
                  </a:lnTo>
                  <a:lnTo>
                    <a:pt x="3650259" y="275170"/>
                  </a:lnTo>
                  <a:close/>
                </a:path>
                <a:path w="7787005" h="7078345">
                  <a:moveTo>
                    <a:pt x="3650259" y="147904"/>
                  </a:moveTo>
                  <a:lnTo>
                    <a:pt x="3648633" y="139865"/>
                  </a:lnTo>
                  <a:lnTo>
                    <a:pt x="3644214" y="133299"/>
                  </a:lnTo>
                  <a:lnTo>
                    <a:pt x="3637648" y="128879"/>
                  </a:lnTo>
                  <a:lnTo>
                    <a:pt x="3629622" y="127266"/>
                  </a:lnTo>
                  <a:lnTo>
                    <a:pt x="3621582" y="128879"/>
                  </a:lnTo>
                  <a:lnTo>
                    <a:pt x="3615017" y="133299"/>
                  </a:lnTo>
                  <a:lnTo>
                    <a:pt x="3610597" y="139865"/>
                  </a:lnTo>
                  <a:lnTo>
                    <a:pt x="3608984" y="147904"/>
                  </a:lnTo>
                  <a:lnTo>
                    <a:pt x="3610597" y="155930"/>
                  </a:lnTo>
                  <a:lnTo>
                    <a:pt x="3615017" y="162496"/>
                  </a:lnTo>
                  <a:lnTo>
                    <a:pt x="3621582" y="166916"/>
                  </a:lnTo>
                  <a:lnTo>
                    <a:pt x="3629622" y="168541"/>
                  </a:lnTo>
                  <a:lnTo>
                    <a:pt x="3637648" y="166916"/>
                  </a:lnTo>
                  <a:lnTo>
                    <a:pt x="3644214" y="162496"/>
                  </a:lnTo>
                  <a:lnTo>
                    <a:pt x="3648633" y="155930"/>
                  </a:lnTo>
                  <a:lnTo>
                    <a:pt x="3650259" y="147904"/>
                  </a:lnTo>
                  <a:close/>
                </a:path>
                <a:path w="7787005" h="7078345">
                  <a:moveTo>
                    <a:pt x="3650259" y="20637"/>
                  </a:moveTo>
                  <a:lnTo>
                    <a:pt x="3648633" y="12598"/>
                  </a:lnTo>
                  <a:lnTo>
                    <a:pt x="3644214" y="6032"/>
                  </a:lnTo>
                  <a:lnTo>
                    <a:pt x="3637648" y="1612"/>
                  </a:lnTo>
                  <a:lnTo>
                    <a:pt x="3629622" y="0"/>
                  </a:lnTo>
                  <a:lnTo>
                    <a:pt x="3621582" y="1612"/>
                  </a:lnTo>
                  <a:lnTo>
                    <a:pt x="3615017" y="6032"/>
                  </a:lnTo>
                  <a:lnTo>
                    <a:pt x="3610597" y="12598"/>
                  </a:lnTo>
                  <a:lnTo>
                    <a:pt x="3608984" y="20637"/>
                  </a:lnTo>
                  <a:lnTo>
                    <a:pt x="3610597" y="28663"/>
                  </a:lnTo>
                  <a:lnTo>
                    <a:pt x="3615017" y="35229"/>
                  </a:lnTo>
                  <a:lnTo>
                    <a:pt x="3621582" y="39649"/>
                  </a:lnTo>
                  <a:lnTo>
                    <a:pt x="3629622" y="41275"/>
                  </a:lnTo>
                  <a:lnTo>
                    <a:pt x="3637648" y="39649"/>
                  </a:lnTo>
                  <a:lnTo>
                    <a:pt x="3644214" y="35229"/>
                  </a:lnTo>
                  <a:lnTo>
                    <a:pt x="3648633" y="28663"/>
                  </a:lnTo>
                  <a:lnTo>
                    <a:pt x="3650259" y="20637"/>
                  </a:lnTo>
                  <a:close/>
                </a:path>
                <a:path w="7787005" h="7078345">
                  <a:moveTo>
                    <a:pt x="3789654" y="402424"/>
                  </a:moveTo>
                  <a:lnTo>
                    <a:pt x="3788041" y="394398"/>
                  </a:lnTo>
                  <a:lnTo>
                    <a:pt x="3783622" y="387832"/>
                  </a:lnTo>
                  <a:lnTo>
                    <a:pt x="3777056" y="383413"/>
                  </a:lnTo>
                  <a:lnTo>
                    <a:pt x="3769017" y="381787"/>
                  </a:lnTo>
                  <a:lnTo>
                    <a:pt x="3760990" y="383413"/>
                  </a:lnTo>
                  <a:lnTo>
                    <a:pt x="3754424" y="387832"/>
                  </a:lnTo>
                  <a:lnTo>
                    <a:pt x="3750005" y="394398"/>
                  </a:lnTo>
                  <a:lnTo>
                    <a:pt x="3748379" y="402424"/>
                  </a:lnTo>
                  <a:lnTo>
                    <a:pt x="3750005" y="410464"/>
                  </a:lnTo>
                  <a:lnTo>
                    <a:pt x="3754424" y="417029"/>
                  </a:lnTo>
                  <a:lnTo>
                    <a:pt x="3760990" y="421449"/>
                  </a:lnTo>
                  <a:lnTo>
                    <a:pt x="3769017" y="423062"/>
                  </a:lnTo>
                  <a:lnTo>
                    <a:pt x="3777056" y="421449"/>
                  </a:lnTo>
                  <a:lnTo>
                    <a:pt x="3783622" y="417029"/>
                  </a:lnTo>
                  <a:lnTo>
                    <a:pt x="3788041" y="410464"/>
                  </a:lnTo>
                  <a:lnTo>
                    <a:pt x="3789654" y="402424"/>
                  </a:lnTo>
                  <a:close/>
                </a:path>
                <a:path w="7787005" h="7078345">
                  <a:moveTo>
                    <a:pt x="3789654" y="275170"/>
                  </a:moveTo>
                  <a:lnTo>
                    <a:pt x="3788041" y="267131"/>
                  </a:lnTo>
                  <a:lnTo>
                    <a:pt x="3783622" y="260565"/>
                  </a:lnTo>
                  <a:lnTo>
                    <a:pt x="3777056" y="256146"/>
                  </a:lnTo>
                  <a:lnTo>
                    <a:pt x="3769017" y="254533"/>
                  </a:lnTo>
                  <a:lnTo>
                    <a:pt x="3760990" y="256146"/>
                  </a:lnTo>
                  <a:lnTo>
                    <a:pt x="3754424" y="260565"/>
                  </a:lnTo>
                  <a:lnTo>
                    <a:pt x="3750005" y="267131"/>
                  </a:lnTo>
                  <a:lnTo>
                    <a:pt x="3748379" y="275170"/>
                  </a:lnTo>
                  <a:lnTo>
                    <a:pt x="3750005" y="283197"/>
                  </a:lnTo>
                  <a:lnTo>
                    <a:pt x="3754424" y="289763"/>
                  </a:lnTo>
                  <a:lnTo>
                    <a:pt x="3760990" y="294182"/>
                  </a:lnTo>
                  <a:lnTo>
                    <a:pt x="3769017" y="295808"/>
                  </a:lnTo>
                  <a:lnTo>
                    <a:pt x="3777056" y="294182"/>
                  </a:lnTo>
                  <a:lnTo>
                    <a:pt x="3783622" y="289763"/>
                  </a:lnTo>
                  <a:lnTo>
                    <a:pt x="3788041" y="283197"/>
                  </a:lnTo>
                  <a:lnTo>
                    <a:pt x="3789654" y="275170"/>
                  </a:lnTo>
                  <a:close/>
                </a:path>
                <a:path w="7787005" h="7078345">
                  <a:moveTo>
                    <a:pt x="3789654" y="147904"/>
                  </a:moveTo>
                  <a:lnTo>
                    <a:pt x="3788041" y="139865"/>
                  </a:lnTo>
                  <a:lnTo>
                    <a:pt x="3783622" y="133299"/>
                  </a:lnTo>
                  <a:lnTo>
                    <a:pt x="3777056" y="128879"/>
                  </a:lnTo>
                  <a:lnTo>
                    <a:pt x="3769017" y="127266"/>
                  </a:lnTo>
                  <a:lnTo>
                    <a:pt x="3760990" y="128879"/>
                  </a:lnTo>
                  <a:lnTo>
                    <a:pt x="3754424" y="133299"/>
                  </a:lnTo>
                  <a:lnTo>
                    <a:pt x="3750005" y="139865"/>
                  </a:lnTo>
                  <a:lnTo>
                    <a:pt x="3748379" y="147904"/>
                  </a:lnTo>
                  <a:lnTo>
                    <a:pt x="3750005" y="155930"/>
                  </a:lnTo>
                  <a:lnTo>
                    <a:pt x="3754424" y="162496"/>
                  </a:lnTo>
                  <a:lnTo>
                    <a:pt x="3760990" y="166916"/>
                  </a:lnTo>
                  <a:lnTo>
                    <a:pt x="3769017" y="168541"/>
                  </a:lnTo>
                  <a:lnTo>
                    <a:pt x="3777056" y="166916"/>
                  </a:lnTo>
                  <a:lnTo>
                    <a:pt x="3783622" y="162496"/>
                  </a:lnTo>
                  <a:lnTo>
                    <a:pt x="3788041" y="155930"/>
                  </a:lnTo>
                  <a:lnTo>
                    <a:pt x="3789654" y="147904"/>
                  </a:lnTo>
                  <a:close/>
                </a:path>
                <a:path w="7787005" h="7078345">
                  <a:moveTo>
                    <a:pt x="3789654" y="20637"/>
                  </a:moveTo>
                  <a:lnTo>
                    <a:pt x="3788041" y="12598"/>
                  </a:lnTo>
                  <a:lnTo>
                    <a:pt x="3783622" y="6032"/>
                  </a:lnTo>
                  <a:lnTo>
                    <a:pt x="3777056" y="1612"/>
                  </a:lnTo>
                  <a:lnTo>
                    <a:pt x="3769017" y="0"/>
                  </a:lnTo>
                  <a:lnTo>
                    <a:pt x="3760990" y="1612"/>
                  </a:lnTo>
                  <a:lnTo>
                    <a:pt x="3754424" y="6032"/>
                  </a:lnTo>
                  <a:lnTo>
                    <a:pt x="3750005" y="12598"/>
                  </a:lnTo>
                  <a:lnTo>
                    <a:pt x="3748379" y="20637"/>
                  </a:lnTo>
                  <a:lnTo>
                    <a:pt x="3750005" y="28663"/>
                  </a:lnTo>
                  <a:lnTo>
                    <a:pt x="3754424" y="35229"/>
                  </a:lnTo>
                  <a:lnTo>
                    <a:pt x="3760990" y="39649"/>
                  </a:lnTo>
                  <a:lnTo>
                    <a:pt x="3769017" y="41275"/>
                  </a:lnTo>
                  <a:lnTo>
                    <a:pt x="3777056" y="39649"/>
                  </a:lnTo>
                  <a:lnTo>
                    <a:pt x="3783622" y="35229"/>
                  </a:lnTo>
                  <a:lnTo>
                    <a:pt x="3788041" y="28663"/>
                  </a:lnTo>
                  <a:lnTo>
                    <a:pt x="3789654" y="20637"/>
                  </a:lnTo>
                  <a:close/>
                </a:path>
                <a:path w="7787005" h="7078345">
                  <a:moveTo>
                    <a:pt x="3926484" y="402424"/>
                  </a:moveTo>
                  <a:lnTo>
                    <a:pt x="3924858" y="394398"/>
                  </a:lnTo>
                  <a:lnTo>
                    <a:pt x="3920439" y="387832"/>
                  </a:lnTo>
                  <a:lnTo>
                    <a:pt x="3913886" y="383413"/>
                  </a:lnTo>
                  <a:lnTo>
                    <a:pt x="3905847" y="381787"/>
                  </a:lnTo>
                  <a:lnTo>
                    <a:pt x="3897807" y="383413"/>
                  </a:lnTo>
                  <a:lnTo>
                    <a:pt x="3891254" y="387832"/>
                  </a:lnTo>
                  <a:lnTo>
                    <a:pt x="3886835" y="394398"/>
                  </a:lnTo>
                  <a:lnTo>
                    <a:pt x="3885209" y="402424"/>
                  </a:lnTo>
                  <a:lnTo>
                    <a:pt x="3886835" y="410464"/>
                  </a:lnTo>
                  <a:lnTo>
                    <a:pt x="3891254" y="417029"/>
                  </a:lnTo>
                  <a:lnTo>
                    <a:pt x="3897807" y="421449"/>
                  </a:lnTo>
                  <a:lnTo>
                    <a:pt x="3905847" y="423062"/>
                  </a:lnTo>
                  <a:lnTo>
                    <a:pt x="3913886" y="421449"/>
                  </a:lnTo>
                  <a:lnTo>
                    <a:pt x="3920439" y="417029"/>
                  </a:lnTo>
                  <a:lnTo>
                    <a:pt x="3924858" y="410464"/>
                  </a:lnTo>
                  <a:lnTo>
                    <a:pt x="3926484" y="402424"/>
                  </a:lnTo>
                  <a:close/>
                </a:path>
                <a:path w="7787005" h="7078345">
                  <a:moveTo>
                    <a:pt x="3926484" y="275170"/>
                  </a:moveTo>
                  <a:lnTo>
                    <a:pt x="3924858" y="267131"/>
                  </a:lnTo>
                  <a:lnTo>
                    <a:pt x="3920439" y="260565"/>
                  </a:lnTo>
                  <a:lnTo>
                    <a:pt x="3913886" y="256146"/>
                  </a:lnTo>
                  <a:lnTo>
                    <a:pt x="3905847" y="254533"/>
                  </a:lnTo>
                  <a:lnTo>
                    <a:pt x="3897807" y="256146"/>
                  </a:lnTo>
                  <a:lnTo>
                    <a:pt x="3891254" y="260565"/>
                  </a:lnTo>
                  <a:lnTo>
                    <a:pt x="3886835" y="267131"/>
                  </a:lnTo>
                  <a:lnTo>
                    <a:pt x="3885209" y="275170"/>
                  </a:lnTo>
                  <a:lnTo>
                    <a:pt x="3886835" y="283197"/>
                  </a:lnTo>
                  <a:lnTo>
                    <a:pt x="3891254" y="289763"/>
                  </a:lnTo>
                  <a:lnTo>
                    <a:pt x="3897807" y="294182"/>
                  </a:lnTo>
                  <a:lnTo>
                    <a:pt x="3905847" y="295808"/>
                  </a:lnTo>
                  <a:lnTo>
                    <a:pt x="3913886" y="294182"/>
                  </a:lnTo>
                  <a:lnTo>
                    <a:pt x="3920439" y="289763"/>
                  </a:lnTo>
                  <a:lnTo>
                    <a:pt x="3924858" y="283197"/>
                  </a:lnTo>
                  <a:lnTo>
                    <a:pt x="3926484" y="275170"/>
                  </a:lnTo>
                  <a:close/>
                </a:path>
                <a:path w="7787005" h="7078345">
                  <a:moveTo>
                    <a:pt x="3926484" y="147904"/>
                  </a:moveTo>
                  <a:lnTo>
                    <a:pt x="3924858" y="139865"/>
                  </a:lnTo>
                  <a:lnTo>
                    <a:pt x="3920439" y="133299"/>
                  </a:lnTo>
                  <a:lnTo>
                    <a:pt x="3913886" y="128879"/>
                  </a:lnTo>
                  <a:lnTo>
                    <a:pt x="3905847" y="127266"/>
                  </a:lnTo>
                  <a:lnTo>
                    <a:pt x="3897807" y="128879"/>
                  </a:lnTo>
                  <a:lnTo>
                    <a:pt x="3891254" y="133299"/>
                  </a:lnTo>
                  <a:lnTo>
                    <a:pt x="3886835" y="139865"/>
                  </a:lnTo>
                  <a:lnTo>
                    <a:pt x="3885209" y="147904"/>
                  </a:lnTo>
                  <a:lnTo>
                    <a:pt x="3886835" y="155930"/>
                  </a:lnTo>
                  <a:lnTo>
                    <a:pt x="3891254" y="162496"/>
                  </a:lnTo>
                  <a:lnTo>
                    <a:pt x="3897807" y="166916"/>
                  </a:lnTo>
                  <a:lnTo>
                    <a:pt x="3905847" y="168541"/>
                  </a:lnTo>
                  <a:lnTo>
                    <a:pt x="3913886" y="166916"/>
                  </a:lnTo>
                  <a:lnTo>
                    <a:pt x="3920439" y="162496"/>
                  </a:lnTo>
                  <a:lnTo>
                    <a:pt x="3924858" y="155930"/>
                  </a:lnTo>
                  <a:lnTo>
                    <a:pt x="3926484" y="147904"/>
                  </a:lnTo>
                  <a:close/>
                </a:path>
                <a:path w="7787005" h="7078345">
                  <a:moveTo>
                    <a:pt x="3926484" y="20637"/>
                  </a:moveTo>
                  <a:lnTo>
                    <a:pt x="3924858" y="12598"/>
                  </a:lnTo>
                  <a:lnTo>
                    <a:pt x="3920439" y="6032"/>
                  </a:lnTo>
                  <a:lnTo>
                    <a:pt x="3913886" y="1612"/>
                  </a:lnTo>
                  <a:lnTo>
                    <a:pt x="3905847" y="0"/>
                  </a:lnTo>
                  <a:lnTo>
                    <a:pt x="3897807" y="1612"/>
                  </a:lnTo>
                  <a:lnTo>
                    <a:pt x="3891254" y="6032"/>
                  </a:lnTo>
                  <a:lnTo>
                    <a:pt x="3886835" y="12598"/>
                  </a:lnTo>
                  <a:lnTo>
                    <a:pt x="3885209" y="20637"/>
                  </a:lnTo>
                  <a:lnTo>
                    <a:pt x="3886835" y="28663"/>
                  </a:lnTo>
                  <a:lnTo>
                    <a:pt x="3891254" y="35229"/>
                  </a:lnTo>
                  <a:lnTo>
                    <a:pt x="3897807" y="39649"/>
                  </a:lnTo>
                  <a:lnTo>
                    <a:pt x="3905847" y="41275"/>
                  </a:lnTo>
                  <a:lnTo>
                    <a:pt x="3913886" y="39649"/>
                  </a:lnTo>
                  <a:lnTo>
                    <a:pt x="3920439" y="35229"/>
                  </a:lnTo>
                  <a:lnTo>
                    <a:pt x="3924858" y="28663"/>
                  </a:lnTo>
                  <a:lnTo>
                    <a:pt x="3926484" y="20637"/>
                  </a:lnTo>
                  <a:close/>
                </a:path>
                <a:path w="7787005" h="7078345">
                  <a:moveTo>
                    <a:pt x="4065892" y="402424"/>
                  </a:moveTo>
                  <a:lnTo>
                    <a:pt x="4064266" y="394398"/>
                  </a:lnTo>
                  <a:lnTo>
                    <a:pt x="4059847" y="387832"/>
                  </a:lnTo>
                  <a:lnTo>
                    <a:pt x="4053294" y="383413"/>
                  </a:lnTo>
                  <a:lnTo>
                    <a:pt x="4045254" y="381787"/>
                  </a:lnTo>
                  <a:lnTo>
                    <a:pt x="4037215" y="383413"/>
                  </a:lnTo>
                  <a:lnTo>
                    <a:pt x="4030662" y="387832"/>
                  </a:lnTo>
                  <a:lnTo>
                    <a:pt x="4026230" y="394398"/>
                  </a:lnTo>
                  <a:lnTo>
                    <a:pt x="4024617" y="402424"/>
                  </a:lnTo>
                  <a:lnTo>
                    <a:pt x="4026230" y="410464"/>
                  </a:lnTo>
                  <a:lnTo>
                    <a:pt x="4030662" y="417029"/>
                  </a:lnTo>
                  <a:lnTo>
                    <a:pt x="4037215" y="421449"/>
                  </a:lnTo>
                  <a:lnTo>
                    <a:pt x="4045254" y="423062"/>
                  </a:lnTo>
                  <a:lnTo>
                    <a:pt x="4053294" y="421449"/>
                  </a:lnTo>
                  <a:lnTo>
                    <a:pt x="4059847" y="417029"/>
                  </a:lnTo>
                  <a:lnTo>
                    <a:pt x="4064266" y="410464"/>
                  </a:lnTo>
                  <a:lnTo>
                    <a:pt x="4065892" y="402424"/>
                  </a:lnTo>
                  <a:close/>
                </a:path>
                <a:path w="7787005" h="7078345">
                  <a:moveTo>
                    <a:pt x="4065892" y="275170"/>
                  </a:moveTo>
                  <a:lnTo>
                    <a:pt x="4064266" y="267131"/>
                  </a:lnTo>
                  <a:lnTo>
                    <a:pt x="4059847" y="260565"/>
                  </a:lnTo>
                  <a:lnTo>
                    <a:pt x="4053294" y="256146"/>
                  </a:lnTo>
                  <a:lnTo>
                    <a:pt x="4045254" y="254533"/>
                  </a:lnTo>
                  <a:lnTo>
                    <a:pt x="4037215" y="256146"/>
                  </a:lnTo>
                  <a:lnTo>
                    <a:pt x="4030662" y="260565"/>
                  </a:lnTo>
                  <a:lnTo>
                    <a:pt x="4026230" y="267131"/>
                  </a:lnTo>
                  <a:lnTo>
                    <a:pt x="4024617" y="275170"/>
                  </a:lnTo>
                  <a:lnTo>
                    <a:pt x="4026230" y="283197"/>
                  </a:lnTo>
                  <a:lnTo>
                    <a:pt x="4030662" y="289763"/>
                  </a:lnTo>
                  <a:lnTo>
                    <a:pt x="4037215" y="294182"/>
                  </a:lnTo>
                  <a:lnTo>
                    <a:pt x="4045254" y="295808"/>
                  </a:lnTo>
                  <a:lnTo>
                    <a:pt x="4053294" y="294182"/>
                  </a:lnTo>
                  <a:lnTo>
                    <a:pt x="4059847" y="289763"/>
                  </a:lnTo>
                  <a:lnTo>
                    <a:pt x="4064266" y="283197"/>
                  </a:lnTo>
                  <a:lnTo>
                    <a:pt x="4065892" y="275170"/>
                  </a:lnTo>
                  <a:close/>
                </a:path>
                <a:path w="7787005" h="7078345">
                  <a:moveTo>
                    <a:pt x="4065892" y="147904"/>
                  </a:moveTo>
                  <a:lnTo>
                    <a:pt x="4064266" y="139865"/>
                  </a:lnTo>
                  <a:lnTo>
                    <a:pt x="4059847" y="133299"/>
                  </a:lnTo>
                  <a:lnTo>
                    <a:pt x="4053294" y="128879"/>
                  </a:lnTo>
                  <a:lnTo>
                    <a:pt x="4045254" y="127266"/>
                  </a:lnTo>
                  <a:lnTo>
                    <a:pt x="4037215" y="128879"/>
                  </a:lnTo>
                  <a:lnTo>
                    <a:pt x="4030662" y="133299"/>
                  </a:lnTo>
                  <a:lnTo>
                    <a:pt x="4026230" y="139865"/>
                  </a:lnTo>
                  <a:lnTo>
                    <a:pt x="4024617" y="147904"/>
                  </a:lnTo>
                  <a:lnTo>
                    <a:pt x="4026230" y="155930"/>
                  </a:lnTo>
                  <a:lnTo>
                    <a:pt x="4030662" y="162496"/>
                  </a:lnTo>
                  <a:lnTo>
                    <a:pt x="4037215" y="166916"/>
                  </a:lnTo>
                  <a:lnTo>
                    <a:pt x="4045254" y="168541"/>
                  </a:lnTo>
                  <a:lnTo>
                    <a:pt x="4053294" y="166916"/>
                  </a:lnTo>
                  <a:lnTo>
                    <a:pt x="4059847" y="162496"/>
                  </a:lnTo>
                  <a:lnTo>
                    <a:pt x="4064266" y="155930"/>
                  </a:lnTo>
                  <a:lnTo>
                    <a:pt x="4065892" y="147904"/>
                  </a:lnTo>
                  <a:close/>
                </a:path>
                <a:path w="7787005" h="7078345">
                  <a:moveTo>
                    <a:pt x="4065892" y="20637"/>
                  </a:moveTo>
                  <a:lnTo>
                    <a:pt x="4064266" y="12598"/>
                  </a:lnTo>
                  <a:lnTo>
                    <a:pt x="4059847" y="6032"/>
                  </a:lnTo>
                  <a:lnTo>
                    <a:pt x="4053294" y="1612"/>
                  </a:lnTo>
                  <a:lnTo>
                    <a:pt x="4045254" y="0"/>
                  </a:lnTo>
                  <a:lnTo>
                    <a:pt x="4037215" y="1612"/>
                  </a:lnTo>
                  <a:lnTo>
                    <a:pt x="4030662" y="6032"/>
                  </a:lnTo>
                  <a:lnTo>
                    <a:pt x="4026230" y="12598"/>
                  </a:lnTo>
                  <a:lnTo>
                    <a:pt x="4024617" y="20637"/>
                  </a:lnTo>
                  <a:lnTo>
                    <a:pt x="4026230" y="28663"/>
                  </a:lnTo>
                  <a:lnTo>
                    <a:pt x="4030662" y="35229"/>
                  </a:lnTo>
                  <a:lnTo>
                    <a:pt x="4037215" y="39649"/>
                  </a:lnTo>
                  <a:lnTo>
                    <a:pt x="4045254" y="41275"/>
                  </a:lnTo>
                  <a:lnTo>
                    <a:pt x="4053294" y="39649"/>
                  </a:lnTo>
                  <a:lnTo>
                    <a:pt x="4059847" y="35229"/>
                  </a:lnTo>
                  <a:lnTo>
                    <a:pt x="4064266" y="28663"/>
                  </a:lnTo>
                  <a:lnTo>
                    <a:pt x="4065892" y="20637"/>
                  </a:lnTo>
                  <a:close/>
                </a:path>
                <a:path w="7787005" h="7078345">
                  <a:moveTo>
                    <a:pt x="4202722" y="402424"/>
                  </a:moveTo>
                  <a:lnTo>
                    <a:pt x="4201096" y="394398"/>
                  </a:lnTo>
                  <a:lnTo>
                    <a:pt x="4196677" y="387832"/>
                  </a:lnTo>
                  <a:lnTo>
                    <a:pt x="4190111" y="383413"/>
                  </a:lnTo>
                  <a:lnTo>
                    <a:pt x="4182084" y="381787"/>
                  </a:lnTo>
                  <a:lnTo>
                    <a:pt x="4174045" y="383413"/>
                  </a:lnTo>
                  <a:lnTo>
                    <a:pt x="4167479" y="387832"/>
                  </a:lnTo>
                  <a:lnTo>
                    <a:pt x="4163060" y="394398"/>
                  </a:lnTo>
                  <a:lnTo>
                    <a:pt x="4161447" y="402424"/>
                  </a:lnTo>
                  <a:lnTo>
                    <a:pt x="4163060" y="410464"/>
                  </a:lnTo>
                  <a:lnTo>
                    <a:pt x="4167479" y="417029"/>
                  </a:lnTo>
                  <a:lnTo>
                    <a:pt x="4174045" y="421449"/>
                  </a:lnTo>
                  <a:lnTo>
                    <a:pt x="4182084" y="423062"/>
                  </a:lnTo>
                  <a:lnTo>
                    <a:pt x="4190111" y="421449"/>
                  </a:lnTo>
                  <a:lnTo>
                    <a:pt x="4196677" y="417029"/>
                  </a:lnTo>
                  <a:lnTo>
                    <a:pt x="4201096" y="410464"/>
                  </a:lnTo>
                  <a:lnTo>
                    <a:pt x="4202722" y="402424"/>
                  </a:lnTo>
                  <a:close/>
                </a:path>
                <a:path w="7787005" h="7078345">
                  <a:moveTo>
                    <a:pt x="4202722" y="275170"/>
                  </a:moveTo>
                  <a:lnTo>
                    <a:pt x="4201096" y="267131"/>
                  </a:lnTo>
                  <a:lnTo>
                    <a:pt x="4196677" y="260565"/>
                  </a:lnTo>
                  <a:lnTo>
                    <a:pt x="4190111" y="256146"/>
                  </a:lnTo>
                  <a:lnTo>
                    <a:pt x="4182084" y="254533"/>
                  </a:lnTo>
                  <a:lnTo>
                    <a:pt x="4174045" y="256146"/>
                  </a:lnTo>
                  <a:lnTo>
                    <a:pt x="4167479" y="260565"/>
                  </a:lnTo>
                  <a:lnTo>
                    <a:pt x="4163060" y="267131"/>
                  </a:lnTo>
                  <a:lnTo>
                    <a:pt x="4161447" y="275170"/>
                  </a:lnTo>
                  <a:lnTo>
                    <a:pt x="4163060" y="283197"/>
                  </a:lnTo>
                  <a:lnTo>
                    <a:pt x="4167479" y="289763"/>
                  </a:lnTo>
                  <a:lnTo>
                    <a:pt x="4174045" y="294182"/>
                  </a:lnTo>
                  <a:lnTo>
                    <a:pt x="4182084" y="295808"/>
                  </a:lnTo>
                  <a:lnTo>
                    <a:pt x="4190111" y="294182"/>
                  </a:lnTo>
                  <a:lnTo>
                    <a:pt x="4196677" y="289763"/>
                  </a:lnTo>
                  <a:lnTo>
                    <a:pt x="4201096" y="283197"/>
                  </a:lnTo>
                  <a:lnTo>
                    <a:pt x="4202722" y="275170"/>
                  </a:lnTo>
                  <a:close/>
                </a:path>
                <a:path w="7787005" h="7078345">
                  <a:moveTo>
                    <a:pt x="4202722" y="147904"/>
                  </a:moveTo>
                  <a:lnTo>
                    <a:pt x="4201096" y="139865"/>
                  </a:lnTo>
                  <a:lnTo>
                    <a:pt x="4196677" y="133299"/>
                  </a:lnTo>
                  <a:lnTo>
                    <a:pt x="4190111" y="128879"/>
                  </a:lnTo>
                  <a:lnTo>
                    <a:pt x="4182084" y="127266"/>
                  </a:lnTo>
                  <a:lnTo>
                    <a:pt x="4174045" y="128879"/>
                  </a:lnTo>
                  <a:lnTo>
                    <a:pt x="4167479" y="133299"/>
                  </a:lnTo>
                  <a:lnTo>
                    <a:pt x="4163060" y="139865"/>
                  </a:lnTo>
                  <a:lnTo>
                    <a:pt x="4161447" y="147904"/>
                  </a:lnTo>
                  <a:lnTo>
                    <a:pt x="4163060" y="155930"/>
                  </a:lnTo>
                  <a:lnTo>
                    <a:pt x="4167479" y="162496"/>
                  </a:lnTo>
                  <a:lnTo>
                    <a:pt x="4174045" y="166916"/>
                  </a:lnTo>
                  <a:lnTo>
                    <a:pt x="4182084" y="168541"/>
                  </a:lnTo>
                  <a:lnTo>
                    <a:pt x="4190111" y="166916"/>
                  </a:lnTo>
                  <a:lnTo>
                    <a:pt x="4196677" y="162496"/>
                  </a:lnTo>
                  <a:lnTo>
                    <a:pt x="4201096" y="155930"/>
                  </a:lnTo>
                  <a:lnTo>
                    <a:pt x="4202722" y="147904"/>
                  </a:lnTo>
                  <a:close/>
                </a:path>
                <a:path w="7787005" h="7078345">
                  <a:moveTo>
                    <a:pt x="4202722" y="20637"/>
                  </a:moveTo>
                  <a:lnTo>
                    <a:pt x="4201096" y="12598"/>
                  </a:lnTo>
                  <a:lnTo>
                    <a:pt x="4196677" y="6032"/>
                  </a:lnTo>
                  <a:lnTo>
                    <a:pt x="4190111" y="1612"/>
                  </a:lnTo>
                  <a:lnTo>
                    <a:pt x="4182084" y="0"/>
                  </a:lnTo>
                  <a:lnTo>
                    <a:pt x="4174045" y="1612"/>
                  </a:lnTo>
                  <a:lnTo>
                    <a:pt x="4167479" y="6032"/>
                  </a:lnTo>
                  <a:lnTo>
                    <a:pt x="4163060" y="12598"/>
                  </a:lnTo>
                  <a:lnTo>
                    <a:pt x="4161447" y="20637"/>
                  </a:lnTo>
                  <a:lnTo>
                    <a:pt x="4163060" y="28663"/>
                  </a:lnTo>
                  <a:lnTo>
                    <a:pt x="4167479" y="35229"/>
                  </a:lnTo>
                  <a:lnTo>
                    <a:pt x="4174045" y="39649"/>
                  </a:lnTo>
                  <a:lnTo>
                    <a:pt x="4182084" y="41275"/>
                  </a:lnTo>
                  <a:lnTo>
                    <a:pt x="4190111" y="39649"/>
                  </a:lnTo>
                  <a:lnTo>
                    <a:pt x="4196677" y="35229"/>
                  </a:lnTo>
                  <a:lnTo>
                    <a:pt x="4201096" y="28663"/>
                  </a:lnTo>
                  <a:lnTo>
                    <a:pt x="4202722" y="20637"/>
                  </a:lnTo>
                  <a:close/>
                </a:path>
                <a:path w="7787005" h="7078345">
                  <a:moveTo>
                    <a:pt x="5338927" y="3690772"/>
                  </a:moveTo>
                  <a:lnTo>
                    <a:pt x="5086350" y="3690772"/>
                  </a:lnTo>
                  <a:lnTo>
                    <a:pt x="5086350" y="3724237"/>
                  </a:lnTo>
                  <a:lnTo>
                    <a:pt x="5338927" y="3724237"/>
                  </a:lnTo>
                  <a:lnTo>
                    <a:pt x="5338927" y="3690772"/>
                  </a:lnTo>
                  <a:close/>
                </a:path>
                <a:path w="7787005" h="7078345">
                  <a:moveTo>
                    <a:pt x="6687667" y="1613242"/>
                  </a:moveTo>
                  <a:lnTo>
                    <a:pt x="6385839" y="1915071"/>
                  </a:lnTo>
                  <a:lnTo>
                    <a:pt x="6687667" y="1915071"/>
                  </a:lnTo>
                  <a:lnTo>
                    <a:pt x="6687667" y="1613242"/>
                  </a:lnTo>
                  <a:close/>
                </a:path>
                <a:path w="7787005" h="7078345">
                  <a:moveTo>
                    <a:pt x="7786497" y="7044728"/>
                  </a:moveTo>
                  <a:lnTo>
                    <a:pt x="7533919" y="7044728"/>
                  </a:lnTo>
                  <a:lnTo>
                    <a:pt x="7533919" y="7078180"/>
                  </a:lnTo>
                  <a:lnTo>
                    <a:pt x="7786497" y="7078180"/>
                  </a:lnTo>
                  <a:lnTo>
                    <a:pt x="7786497" y="7044728"/>
                  </a:lnTo>
                  <a:close/>
                </a:path>
              </a:pathLst>
            </a:custGeom>
            <a:solidFill>
              <a:srgbClr val="64F5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1C893891-02AB-AE23-4119-E7B1978B2082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473239" y="4784915"/>
              <a:ext cx="3218763" cy="1993385"/>
            </a:xfrm>
            <a:prstGeom prst="rect">
              <a:avLst/>
            </a:prstGeom>
          </p:spPr>
        </p:pic>
      </p:grpSp>
      <p:sp>
        <p:nvSpPr>
          <p:cNvPr id="33" name="object 33">
            <a:extLst>
              <a:ext uri="{FF2B5EF4-FFF2-40B4-BE49-F238E27FC236}">
                <a16:creationId xmlns:a16="http://schemas.microsoft.com/office/drawing/2014/main" id="{46E98197-3D7E-A120-C6A4-88E5C6A96F71}"/>
              </a:ext>
            </a:extLst>
          </p:cNvPr>
          <p:cNvSpPr txBox="1"/>
          <p:nvPr/>
        </p:nvSpPr>
        <p:spPr>
          <a:xfrm>
            <a:off x="7623981" y="4889494"/>
            <a:ext cx="2658745" cy="2118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440"/>
              </a:spcBef>
            </a:pP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Licenciatura </a:t>
            </a:r>
            <a:r>
              <a:rPr sz="2900" b="1" dirty="0">
                <a:solidFill>
                  <a:srgbClr val="EFEEE8"/>
                </a:solidFill>
                <a:latin typeface="Arial"/>
                <a:cs typeface="Arial"/>
              </a:rPr>
              <a:t>em</a:t>
            </a:r>
            <a:r>
              <a:rPr sz="2900" b="1" spc="-1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EFEEE8"/>
                </a:solidFill>
                <a:latin typeface="Arial"/>
                <a:cs typeface="Arial"/>
              </a:rPr>
              <a:t>Engenharia </a:t>
            </a:r>
            <a:r>
              <a:rPr sz="2900" b="1" spc="100" dirty="0">
                <a:solidFill>
                  <a:srgbClr val="EFEEE8"/>
                </a:solidFill>
                <a:latin typeface="Arial"/>
                <a:cs typeface="Arial"/>
              </a:rPr>
              <a:t>Geral</a:t>
            </a:r>
            <a:r>
              <a:rPr sz="2900" b="1" spc="-10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2900" b="1" spc="-20" dirty="0">
                <a:solidFill>
                  <a:srgbClr val="EFEEE8"/>
                </a:solidFill>
                <a:latin typeface="Arial"/>
                <a:cs typeface="Arial"/>
              </a:rPr>
              <a:t>@</a:t>
            </a:r>
            <a:r>
              <a:rPr sz="2900" b="1" spc="-20" dirty="0">
                <a:solidFill>
                  <a:srgbClr val="009FE3"/>
                </a:solidFill>
                <a:latin typeface="Arial"/>
                <a:cs typeface="Arial"/>
              </a:rPr>
              <a:t>IST</a:t>
            </a:r>
            <a:endParaRPr sz="2900">
              <a:latin typeface="Arial"/>
              <a:cs typeface="Arial"/>
            </a:endParaRPr>
          </a:p>
          <a:p>
            <a:pPr marL="43180" marR="97790">
              <a:lnSpc>
                <a:spcPct val="102600"/>
              </a:lnSpc>
              <a:spcBef>
                <a:spcPts val="1739"/>
              </a:spcBef>
            </a:pPr>
            <a:r>
              <a:rPr sz="1300" b="1" spc="-50" dirty="0">
                <a:solidFill>
                  <a:srgbClr val="EFEEE8"/>
                </a:solidFill>
                <a:latin typeface="Arial"/>
                <a:cs typeface="Arial"/>
              </a:rPr>
              <a:t>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40" dirty="0">
                <a:solidFill>
                  <a:srgbClr val="EFEEE8"/>
                </a:solidFill>
                <a:latin typeface="Arial"/>
                <a:cs typeface="Arial"/>
              </a:rPr>
              <a:t>curriculum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flexível</a:t>
            </a:r>
            <a:r>
              <a:rPr sz="1300" b="1" spc="-1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25" dirty="0">
                <a:solidFill>
                  <a:srgbClr val="EFEEE8"/>
                </a:solidFill>
                <a:latin typeface="Arial"/>
                <a:cs typeface="Arial"/>
              </a:rPr>
              <a:t>de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Engenharia</a:t>
            </a:r>
            <a:r>
              <a:rPr sz="1300" b="1" spc="-60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60" dirty="0">
                <a:solidFill>
                  <a:srgbClr val="EFEEE8"/>
                </a:solidFill>
                <a:latin typeface="Arial"/>
                <a:cs typeface="Arial"/>
              </a:rPr>
              <a:t>para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criar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85" dirty="0">
                <a:solidFill>
                  <a:srgbClr val="EFEEE8"/>
                </a:solidFill>
                <a:latin typeface="Arial"/>
                <a:cs typeface="Arial"/>
              </a:rPr>
              <a:t>os</a:t>
            </a:r>
            <a:r>
              <a:rPr sz="1300" b="1" spc="-55" dirty="0">
                <a:solidFill>
                  <a:srgbClr val="EFEE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líderes 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inovadores</a:t>
            </a:r>
            <a:r>
              <a:rPr sz="1300" b="1" dirty="0">
                <a:solidFill>
                  <a:srgbClr val="EFEEE8"/>
                </a:solidFill>
                <a:latin typeface="Arial"/>
                <a:cs typeface="Arial"/>
              </a:rPr>
              <a:t> de </a:t>
            </a:r>
            <a:r>
              <a:rPr sz="1300" b="1" spc="-10" dirty="0">
                <a:solidFill>
                  <a:srgbClr val="EFEEE8"/>
                </a:solidFill>
                <a:latin typeface="Arial"/>
                <a:cs typeface="Arial"/>
              </a:rPr>
              <a:t>amanhã</a:t>
            </a:r>
            <a:endParaRPr sz="13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366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1304</Words>
  <Application>Microsoft Macintosh PowerPoint</Application>
  <PresentationFormat>Custom</PresentationFormat>
  <Paragraphs>167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Barlow</vt:lpstr>
      <vt:lpstr>Calibri</vt:lpstr>
      <vt:lpstr>Times New Roman</vt:lpstr>
      <vt:lpstr>Office Theme</vt:lpstr>
      <vt:lpstr>PowerPoint Presentation</vt:lpstr>
      <vt:lpstr>Licenciatura em Engenharia Geral</vt:lpstr>
      <vt:lpstr>Objectivos</vt:lpstr>
      <vt:lpstr>Uma perspectiva ampla da Engenharia</vt:lpstr>
      <vt:lpstr>Um percurso flexível</vt:lpstr>
      <vt:lpstr>Curriculum</vt:lpstr>
      <vt:lpstr>Tecnologias Futuras e Emergentes</vt:lpstr>
      <vt:lpstr>PowerPoint Presentation</vt:lpstr>
      <vt:lpstr>Licenciatura em Engenharia Geral</vt:lpstr>
      <vt:lpstr>Objectivos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Flyer_GENI_PT</dc:title>
  <cp:lastModifiedBy>Nuno Nunes</cp:lastModifiedBy>
  <cp:revision>3</cp:revision>
  <dcterms:created xsi:type="dcterms:W3CDTF">2026-03-06T10:15:10Z</dcterms:created>
  <dcterms:modified xsi:type="dcterms:W3CDTF">2026-03-06T10:34:25Z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2025-12-10T00:00:00Z</vt:filetime>
  </property>
  <property fmtid="{D5CDD505-2E9C-101B-9397-08002B2CF9AE}" pid="3" name="Creator">
    <vt:lpwstr>Adobe Illustrator 29.0 (Macintosh)</vt:lpwstr>
  </property>
  <property fmtid="{D5CDD505-2E9C-101B-9397-08002B2CF9AE}" pid="4" name="LastSaved">
    <vt:filetime>2026-03-06T00:00:00Z</vt:filetime>
  </property>
  <property fmtid="{D5CDD505-2E9C-101B-9397-08002B2CF9AE}" pid="5" name="Producer">
    <vt:lpwstr>Adobe PDF library 17.00</vt:lpwstr>
  </property>
</Properties>
</file>